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66"/>
  </p:notesMasterIdLst>
  <p:handoutMasterIdLst>
    <p:handoutMasterId r:id="rId67"/>
  </p:handoutMasterIdLst>
  <p:sldIdLst>
    <p:sldId id="256" r:id="rId5"/>
    <p:sldId id="465" r:id="rId6"/>
    <p:sldId id="472" r:id="rId7"/>
    <p:sldId id="467" r:id="rId8"/>
    <p:sldId id="500" r:id="rId9"/>
    <p:sldId id="501" r:id="rId10"/>
    <p:sldId id="474" r:id="rId11"/>
    <p:sldId id="505" r:id="rId12"/>
    <p:sldId id="507" r:id="rId13"/>
    <p:sldId id="508" r:id="rId14"/>
    <p:sldId id="509" r:id="rId15"/>
    <p:sldId id="510" r:id="rId16"/>
    <p:sldId id="511" r:id="rId17"/>
    <p:sldId id="512" r:id="rId18"/>
    <p:sldId id="513" r:id="rId19"/>
    <p:sldId id="514" r:id="rId20"/>
    <p:sldId id="515" r:id="rId21"/>
    <p:sldId id="516" r:id="rId22"/>
    <p:sldId id="517" r:id="rId23"/>
    <p:sldId id="518" r:id="rId24"/>
    <p:sldId id="519" r:id="rId25"/>
    <p:sldId id="520" r:id="rId26"/>
    <p:sldId id="521" r:id="rId27"/>
    <p:sldId id="522" r:id="rId28"/>
    <p:sldId id="523" r:id="rId29"/>
    <p:sldId id="524" r:id="rId30"/>
    <p:sldId id="525" r:id="rId31"/>
    <p:sldId id="497" r:id="rId32"/>
    <p:sldId id="526" r:id="rId33"/>
    <p:sldId id="527" r:id="rId34"/>
    <p:sldId id="528" r:id="rId35"/>
    <p:sldId id="529" r:id="rId36"/>
    <p:sldId id="530" r:id="rId37"/>
    <p:sldId id="531" r:id="rId38"/>
    <p:sldId id="532" r:id="rId39"/>
    <p:sldId id="533" r:id="rId40"/>
    <p:sldId id="534" r:id="rId41"/>
    <p:sldId id="535" r:id="rId42"/>
    <p:sldId id="536" r:id="rId43"/>
    <p:sldId id="537" r:id="rId44"/>
    <p:sldId id="538" r:id="rId45"/>
    <p:sldId id="539" r:id="rId46"/>
    <p:sldId id="540" r:id="rId47"/>
    <p:sldId id="541" r:id="rId48"/>
    <p:sldId id="542" r:id="rId49"/>
    <p:sldId id="543" r:id="rId50"/>
    <p:sldId id="544" r:id="rId51"/>
    <p:sldId id="545" r:id="rId52"/>
    <p:sldId id="546" r:id="rId53"/>
    <p:sldId id="547" r:id="rId54"/>
    <p:sldId id="548" r:id="rId55"/>
    <p:sldId id="549" r:id="rId56"/>
    <p:sldId id="550" r:id="rId57"/>
    <p:sldId id="551" r:id="rId58"/>
    <p:sldId id="553" r:id="rId59"/>
    <p:sldId id="554" r:id="rId60"/>
    <p:sldId id="498" r:id="rId61"/>
    <p:sldId id="555" r:id="rId62"/>
    <p:sldId id="556" r:id="rId63"/>
    <p:sldId id="557" r:id="rId64"/>
    <p:sldId id="558" r:id="rId65"/>
  </p:sldIdLst>
  <p:sldSz cx="9144000" cy="6858000" type="screen4x3"/>
  <p:notesSz cx="9928225" cy="6797675"/>
  <p:custDataLst>
    <p:tags r:id="rId68"/>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6E0FB"/>
    <a:srgbClr val="6699FF"/>
    <a:srgbClr val="97C6A9"/>
    <a:srgbClr val="F53939"/>
    <a:srgbClr val="C1D6FF"/>
    <a:srgbClr val="F5FC9A"/>
    <a:srgbClr val="B21212"/>
    <a:srgbClr val="A7C4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397" autoAdjust="0"/>
    <p:restoredTop sz="94976" autoAdjust="0"/>
  </p:normalViewPr>
  <p:slideViewPr>
    <p:cSldViewPr>
      <p:cViewPr varScale="1">
        <p:scale>
          <a:sx n="79" d="100"/>
          <a:sy n="79" d="100"/>
        </p:scale>
        <p:origin x="1440" y="84"/>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tags" Target="tags/tag1.xml"/><Relationship Id="rId7" Type="http://schemas.openxmlformats.org/officeDocument/2006/relationships/slide" Target="slides/slide3.xml"/><Relationship Id="rId71"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notesMaster" Target="notesMasters/notesMaster1.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handoutMaster" Target="handoutMasters/handoutMaster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13/08/2018</a:t>
            </a:fld>
            <a:endParaRPr lang="en-GB"/>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8/13/2018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0339664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3528889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33414606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21925827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15974898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35539528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32703666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21162642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39803166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16298355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17770733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31505859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12818577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40869360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12000005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15084056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11157321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37533741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24296277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17853451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30970581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31391917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37831240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343540888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307590396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340125091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207101155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170000876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275827497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36</a:t>
            </a:fld>
            <a:endParaRPr lang="en-GB" dirty="0"/>
          </a:p>
        </p:txBody>
      </p:sp>
    </p:spTree>
    <p:extLst>
      <p:ext uri="{BB962C8B-B14F-4D97-AF65-F5344CB8AC3E}">
        <p14:creationId xmlns:p14="http://schemas.microsoft.com/office/powerpoint/2010/main" val="316622992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37</a:t>
            </a:fld>
            <a:endParaRPr lang="en-GB" dirty="0"/>
          </a:p>
        </p:txBody>
      </p:sp>
    </p:spTree>
    <p:extLst>
      <p:ext uri="{BB962C8B-B14F-4D97-AF65-F5344CB8AC3E}">
        <p14:creationId xmlns:p14="http://schemas.microsoft.com/office/powerpoint/2010/main" val="372391538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38</a:t>
            </a:fld>
            <a:endParaRPr lang="en-GB" dirty="0"/>
          </a:p>
        </p:txBody>
      </p:sp>
    </p:spTree>
    <p:extLst>
      <p:ext uri="{BB962C8B-B14F-4D97-AF65-F5344CB8AC3E}">
        <p14:creationId xmlns:p14="http://schemas.microsoft.com/office/powerpoint/2010/main" val="14556641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39</a:t>
            </a:fld>
            <a:endParaRPr lang="en-GB" dirty="0"/>
          </a:p>
        </p:txBody>
      </p:sp>
    </p:spTree>
    <p:extLst>
      <p:ext uri="{BB962C8B-B14F-4D97-AF65-F5344CB8AC3E}">
        <p14:creationId xmlns:p14="http://schemas.microsoft.com/office/powerpoint/2010/main" val="30839024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16049514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40</a:t>
            </a:fld>
            <a:endParaRPr lang="en-GB" dirty="0"/>
          </a:p>
        </p:txBody>
      </p:sp>
    </p:spTree>
    <p:extLst>
      <p:ext uri="{BB962C8B-B14F-4D97-AF65-F5344CB8AC3E}">
        <p14:creationId xmlns:p14="http://schemas.microsoft.com/office/powerpoint/2010/main" val="121185787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41</a:t>
            </a:fld>
            <a:endParaRPr lang="en-GB" dirty="0"/>
          </a:p>
        </p:txBody>
      </p:sp>
    </p:spTree>
    <p:extLst>
      <p:ext uri="{BB962C8B-B14F-4D97-AF65-F5344CB8AC3E}">
        <p14:creationId xmlns:p14="http://schemas.microsoft.com/office/powerpoint/2010/main" val="350247931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42</a:t>
            </a:fld>
            <a:endParaRPr lang="en-GB" dirty="0"/>
          </a:p>
        </p:txBody>
      </p:sp>
    </p:spTree>
    <p:extLst>
      <p:ext uri="{BB962C8B-B14F-4D97-AF65-F5344CB8AC3E}">
        <p14:creationId xmlns:p14="http://schemas.microsoft.com/office/powerpoint/2010/main" val="257283511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43</a:t>
            </a:fld>
            <a:endParaRPr lang="en-GB" dirty="0"/>
          </a:p>
        </p:txBody>
      </p:sp>
    </p:spTree>
    <p:extLst>
      <p:ext uri="{BB962C8B-B14F-4D97-AF65-F5344CB8AC3E}">
        <p14:creationId xmlns:p14="http://schemas.microsoft.com/office/powerpoint/2010/main" val="59898877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44</a:t>
            </a:fld>
            <a:endParaRPr lang="en-GB" dirty="0"/>
          </a:p>
        </p:txBody>
      </p:sp>
    </p:spTree>
    <p:extLst>
      <p:ext uri="{BB962C8B-B14F-4D97-AF65-F5344CB8AC3E}">
        <p14:creationId xmlns:p14="http://schemas.microsoft.com/office/powerpoint/2010/main" val="223394541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45</a:t>
            </a:fld>
            <a:endParaRPr lang="en-GB" dirty="0"/>
          </a:p>
        </p:txBody>
      </p:sp>
    </p:spTree>
    <p:extLst>
      <p:ext uri="{BB962C8B-B14F-4D97-AF65-F5344CB8AC3E}">
        <p14:creationId xmlns:p14="http://schemas.microsoft.com/office/powerpoint/2010/main" val="228549081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46</a:t>
            </a:fld>
            <a:endParaRPr lang="en-GB" dirty="0"/>
          </a:p>
        </p:txBody>
      </p:sp>
    </p:spTree>
    <p:extLst>
      <p:ext uri="{BB962C8B-B14F-4D97-AF65-F5344CB8AC3E}">
        <p14:creationId xmlns:p14="http://schemas.microsoft.com/office/powerpoint/2010/main" val="169764764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47</a:t>
            </a:fld>
            <a:endParaRPr lang="en-GB" dirty="0"/>
          </a:p>
        </p:txBody>
      </p:sp>
    </p:spTree>
    <p:extLst>
      <p:ext uri="{BB962C8B-B14F-4D97-AF65-F5344CB8AC3E}">
        <p14:creationId xmlns:p14="http://schemas.microsoft.com/office/powerpoint/2010/main" val="217333477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48</a:t>
            </a:fld>
            <a:endParaRPr lang="en-GB" dirty="0"/>
          </a:p>
        </p:txBody>
      </p:sp>
    </p:spTree>
    <p:extLst>
      <p:ext uri="{BB962C8B-B14F-4D97-AF65-F5344CB8AC3E}">
        <p14:creationId xmlns:p14="http://schemas.microsoft.com/office/powerpoint/2010/main" val="149041732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49</a:t>
            </a:fld>
            <a:endParaRPr lang="en-GB" dirty="0"/>
          </a:p>
        </p:txBody>
      </p:sp>
    </p:spTree>
    <p:extLst>
      <p:ext uri="{BB962C8B-B14F-4D97-AF65-F5344CB8AC3E}">
        <p14:creationId xmlns:p14="http://schemas.microsoft.com/office/powerpoint/2010/main" val="3294643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295935240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50</a:t>
            </a:fld>
            <a:endParaRPr lang="en-GB" dirty="0"/>
          </a:p>
        </p:txBody>
      </p:sp>
    </p:spTree>
    <p:extLst>
      <p:ext uri="{BB962C8B-B14F-4D97-AF65-F5344CB8AC3E}">
        <p14:creationId xmlns:p14="http://schemas.microsoft.com/office/powerpoint/2010/main" val="308548118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51</a:t>
            </a:fld>
            <a:endParaRPr lang="en-GB" dirty="0"/>
          </a:p>
        </p:txBody>
      </p:sp>
    </p:spTree>
    <p:extLst>
      <p:ext uri="{BB962C8B-B14F-4D97-AF65-F5344CB8AC3E}">
        <p14:creationId xmlns:p14="http://schemas.microsoft.com/office/powerpoint/2010/main" val="18290115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52</a:t>
            </a:fld>
            <a:endParaRPr lang="en-GB" dirty="0"/>
          </a:p>
        </p:txBody>
      </p:sp>
    </p:spTree>
    <p:extLst>
      <p:ext uri="{BB962C8B-B14F-4D97-AF65-F5344CB8AC3E}">
        <p14:creationId xmlns:p14="http://schemas.microsoft.com/office/powerpoint/2010/main" val="322028338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53</a:t>
            </a:fld>
            <a:endParaRPr lang="en-GB" dirty="0"/>
          </a:p>
        </p:txBody>
      </p:sp>
    </p:spTree>
    <p:extLst>
      <p:ext uri="{BB962C8B-B14F-4D97-AF65-F5344CB8AC3E}">
        <p14:creationId xmlns:p14="http://schemas.microsoft.com/office/powerpoint/2010/main" val="116572360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54</a:t>
            </a:fld>
            <a:endParaRPr lang="en-GB" dirty="0"/>
          </a:p>
        </p:txBody>
      </p:sp>
    </p:spTree>
    <p:extLst>
      <p:ext uri="{BB962C8B-B14F-4D97-AF65-F5344CB8AC3E}">
        <p14:creationId xmlns:p14="http://schemas.microsoft.com/office/powerpoint/2010/main" val="367330401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55</a:t>
            </a:fld>
            <a:endParaRPr lang="en-GB" dirty="0"/>
          </a:p>
        </p:txBody>
      </p:sp>
    </p:spTree>
    <p:extLst>
      <p:ext uri="{BB962C8B-B14F-4D97-AF65-F5344CB8AC3E}">
        <p14:creationId xmlns:p14="http://schemas.microsoft.com/office/powerpoint/2010/main" val="347575858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56</a:t>
            </a:fld>
            <a:endParaRPr lang="en-GB" dirty="0"/>
          </a:p>
        </p:txBody>
      </p:sp>
    </p:spTree>
    <p:extLst>
      <p:ext uri="{BB962C8B-B14F-4D97-AF65-F5344CB8AC3E}">
        <p14:creationId xmlns:p14="http://schemas.microsoft.com/office/powerpoint/2010/main" val="363458806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57</a:t>
            </a:fld>
            <a:endParaRPr lang="en-GB" dirty="0"/>
          </a:p>
        </p:txBody>
      </p:sp>
    </p:spTree>
    <p:extLst>
      <p:ext uri="{BB962C8B-B14F-4D97-AF65-F5344CB8AC3E}">
        <p14:creationId xmlns:p14="http://schemas.microsoft.com/office/powerpoint/2010/main" val="296358922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58</a:t>
            </a:fld>
            <a:endParaRPr lang="en-GB" dirty="0"/>
          </a:p>
        </p:txBody>
      </p:sp>
    </p:spTree>
    <p:extLst>
      <p:ext uri="{BB962C8B-B14F-4D97-AF65-F5344CB8AC3E}">
        <p14:creationId xmlns:p14="http://schemas.microsoft.com/office/powerpoint/2010/main" val="338463241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59</a:t>
            </a:fld>
            <a:endParaRPr lang="en-GB" dirty="0"/>
          </a:p>
        </p:txBody>
      </p:sp>
    </p:spTree>
    <p:extLst>
      <p:ext uri="{BB962C8B-B14F-4D97-AF65-F5344CB8AC3E}">
        <p14:creationId xmlns:p14="http://schemas.microsoft.com/office/powerpoint/2010/main" val="26483199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247172537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60</a:t>
            </a:fld>
            <a:endParaRPr lang="en-GB" dirty="0"/>
          </a:p>
        </p:txBody>
      </p:sp>
    </p:spTree>
    <p:extLst>
      <p:ext uri="{BB962C8B-B14F-4D97-AF65-F5344CB8AC3E}">
        <p14:creationId xmlns:p14="http://schemas.microsoft.com/office/powerpoint/2010/main" val="178587565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61</a:t>
            </a:fld>
            <a:endParaRPr lang="en-GB" dirty="0"/>
          </a:p>
        </p:txBody>
      </p:sp>
    </p:spTree>
    <p:extLst>
      <p:ext uri="{BB962C8B-B14F-4D97-AF65-F5344CB8AC3E}">
        <p14:creationId xmlns:p14="http://schemas.microsoft.com/office/powerpoint/2010/main" val="2039841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6682250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248973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236424914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6.xml"/><Relationship Id="rId2" Type="http://schemas.openxmlformats.org/officeDocument/2006/relationships/slide" Target="../slides/slide13.xml"/><Relationship Id="rId1" Type="http://schemas.openxmlformats.org/officeDocument/2006/relationships/slideMaster" Target="../slideMasters/slideMaster1.xml"/><Relationship Id="rId6" Type="http://schemas.openxmlformats.org/officeDocument/2006/relationships/image" Target="../media/image2.jpeg"/><Relationship Id="rId5" Type="http://schemas.openxmlformats.org/officeDocument/2006/relationships/slide" Target="../slides/slide38.xml"/><Relationship Id="rId4" Type="http://schemas.openxmlformats.org/officeDocument/2006/relationships/slide" Target="../slides/slide30.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35495" y="44624"/>
            <a:ext cx="7688661" cy="646260"/>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4" name="Round Same Side Corner Rectangle 3">
            <a:hlinkClick r:id="rId2" action="ppaction://hlinksldjump"/>
          </p:cNvPr>
          <p:cNvSpPr/>
          <p:nvPr/>
        </p:nvSpPr>
        <p:spPr>
          <a:xfrm>
            <a:off x="107504" y="692696"/>
            <a:ext cx="1268288"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20.1 - Ecology</a:t>
            </a:r>
            <a:endParaRPr lang="en-GB" sz="1300" b="1" dirty="0">
              <a:latin typeface="Arial" panose="020B0604020202020204" pitchFamily="34" charset="0"/>
              <a:cs typeface="Arial" panose="020B0604020202020204" pitchFamily="34" charset="0"/>
            </a:endParaRPr>
          </a:p>
        </p:txBody>
      </p:sp>
      <p:sp>
        <p:nvSpPr>
          <p:cNvPr id="7" name="Round Same Side Corner Rectangle 6">
            <a:hlinkClick r:id="rId3" action="ppaction://hlinksldjump"/>
          </p:cNvPr>
          <p:cNvSpPr/>
          <p:nvPr/>
        </p:nvSpPr>
        <p:spPr>
          <a:xfrm>
            <a:off x="1453234" y="692696"/>
            <a:ext cx="1656519"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20.2 – Energy Flow</a:t>
            </a:r>
            <a:endParaRPr lang="en-GB" sz="1300" b="1" dirty="0">
              <a:latin typeface="Arial" panose="020B0604020202020204" pitchFamily="34" charset="0"/>
              <a:cs typeface="Arial" panose="020B0604020202020204" pitchFamily="34" charset="0"/>
            </a:endParaRPr>
          </a:p>
        </p:txBody>
      </p:sp>
      <p:sp>
        <p:nvSpPr>
          <p:cNvPr id="11" name="Round Same Side Corner Rectangle 10">
            <a:hlinkClick r:id="rId4" action="ppaction://hlinksldjump"/>
          </p:cNvPr>
          <p:cNvSpPr/>
          <p:nvPr/>
        </p:nvSpPr>
        <p:spPr>
          <a:xfrm>
            <a:off x="3187195" y="692696"/>
            <a:ext cx="1883428"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20.3 – Nutrient Cycles</a:t>
            </a:r>
            <a:endParaRPr lang="en-GB" sz="1300" b="1" dirty="0">
              <a:latin typeface="Arial" panose="020B0604020202020204" pitchFamily="34" charset="0"/>
              <a:cs typeface="Arial" panose="020B0604020202020204" pitchFamily="34" charset="0"/>
            </a:endParaRPr>
          </a:p>
        </p:txBody>
      </p:sp>
      <p:sp>
        <p:nvSpPr>
          <p:cNvPr id="9" name="Round Same Side Corner Rectangle 8">
            <a:hlinkClick r:id="rId5" action="ppaction://hlinksldjump"/>
          </p:cNvPr>
          <p:cNvSpPr/>
          <p:nvPr userDrawn="1"/>
        </p:nvSpPr>
        <p:spPr>
          <a:xfrm>
            <a:off x="5148064" y="692696"/>
            <a:ext cx="1872208"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20.4 – Population Size</a:t>
            </a:r>
            <a:endParaRPr lang="en-GB" sz="13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05097" y="1049886"/>
            <a:ext cx="8859391" cy="5691482"/>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4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pic>
        <p:nvPicPr>
          <p:cNvPr id="10" name="Picture 9"/>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100392" y="44624"/>
            <a:ext cx="1008112" cy="968207"/>
          </a:xfrm>
          <a:prstGeom prst="rect">
            <a:avLst/>
          </a:prstGeom>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4"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slide" Target="slide57.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slide" Target="slide57.xml"/></Relationships>
</file>

<file path=ppt/slides/_rels/slide18.xml.rels><?xml version="1.0" encoding="UTF-8" standalone="yes"?>
<Relationships xmlns="http://schemas.openxmlformats.org/package/2006/relationships"><Relationship Id="rId3" Type="http://schemas.openxmlformats.org/officeDocument/2006/relationships/slide" Target="slide57.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slide" Target="slide5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slide" Target="slide57.xml"/></Relationships>
</file>

<file path=ppt/slides/_rels/slide2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slide" Target="slide57.xml"/><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slide" Target="slide57.xml"/><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slide" Target="slide57.xml"/><Relationship Id="rId5" Type="http://schemas.openxmlformats.org/officeDocument/2006/relationships/image" Target="../media/image17.emf"/><Relationship Id="rId4" Type="http://schemas.openxmlformats.org/officeDocument/2006/relationships/hyperlink" Target="Unit%2020/20.1%20-%20Trophic%20Levels.mp4" TargetMode="External"/></Relationships>
</file>

<file path=ppt/slides/_rels/slide24.xml.rels><?xml version="1.0" encoding="UTF-8" standalone="yes"?>
<Relationships xmlns="http://schemas.openxmlformats.org/package/2006/relationships"><Relationship Id="rId3" Type="http://schemas.openxmlformats.org/officeDocument/2006/relationships/slide" Target="slide57.xml"/><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slide" Target="slide57.xml"/><Relationship Id="rId4" Type="http://schemas.openxmlformats.org/officeDocument/2006/relationships/image" Target="../media/image19.png"/></Relationships>
</file>

<file path=ppt/slides/_rels/slide2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slide" Target="slide57.xml"/><Relationship Id="rId5" Type="http://schemas.openxmlformats.org/officeDocument/2006/relationships/hyperlink" Target="Unit%2020/20.2%20-%20Ruminants%20in%20Cows.mp4" TargetMode="External"/><Relationship Id="rId4" Type="http://schemas.openxmlformats.org/officeDocument/2006/relationships/image" Target="../media/image21.png"/></Relationships>
</file>

<file path=ppt/slides/_rels/slide2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slide" Target="slide57.xml"/><Relationship Id="rId4" Type="http://schemas.openxmlformats.org/officeDocument/2006/relationships/image" Target="../media/image23.jpeg"/></Relationships>
</file>

<file path=ppt/slides/_rels/slide28.xml.rels><?xml version="1.0" encoding="UTF-8" standalone="yes"?>
<Relationships xmlns="http://schemas.openxmlformats.org/package/2006/relationships"><Relationship Id="rId3" Type="http://schemas.openxmlformats.org/officeDocument/2006/relationships/hyperlink" Target="Unit%2020/20.2%20-%20Energy%20Flow.docx"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slide" Target="slide57.xml"/></Relationships>
</file>

<file path=ppt/slides/_rels/slide2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slide" Target="slide57.xml"/><Relationship Id="rId4" Type="http://schemas.openxmlformats.org/officeDocument/2006/relationships/hyperlink" Target="Unit%2020/20.2%20-%20Energy%20Flow%20Activity.docx"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slide" Target="slide58.xml"/></Relationships>
</file>

<file path=ppt/slides/_rels/slide31.xml.rels><?xml version="1.0" encoding="UTF-8" standalone="yes"?>
<Relationships xmlns="http://schemas.openxmlformats.org/package/2006/relationships"><Relationship Id="rId3" Type="http://schemas.openxmlformats.org/officeDocument/2006/relationships/hyperlink" Target="Unit%2020/20.3%20-%20TCC%2001.mp4"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slide" Target="slide58.xml"/><Relationship Id="rId4" Type="http://schemas.openxmlformats.org/officeDocument/2006/relationships/hyperlink" Target="Unit%2020/20.3%20-%20TCC%2002.mp4"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slide" Target="slide58.xml"/></Relationships>
</file>

<file path=ppt/slides/_rels/slide3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slide" Target="slide58.xml"/><Relationship Id="rId4" Type="http://schemas.openxmlformats.org/officeDocument/2006/relationships/image" Target="../media/image28.png"/></Relationships>
</file>

<file path=ppt/slides/_rels/slide34.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slide" Target="slide58.xml"/><Relationship Id="rId5" Type="http://schemas.openxmlformats.org/officeDocument/2006/relationships/image" Target="../media/image31.jpeg"/><Relationship Id="rId4" Type="http://schemas.openxmlformats.org/officeDocument/2006/relationships/image" Target="../media/image30.jpeg"/></Relationships>
</file>

<file path=ppt/slides/_rels/slide35.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slide" Target="slide58.xml"/></Relationships>
</file>

<file path=ppt/slides/_rels/slide3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slide" Target="slide58.xml"/><Relationship Id="rId5" Type="http://schemas.openxmlformats.org/officeDocument/2006/relationships/image" Target="../media/image35.jpeg"/><Relationship Id="rId4" Type="http://schemas.openxmlformats.org/officeDocument/2006/relationships/image" Target="../media/image34.jpeg"/></Relationships>
</file>

<file path=ppt/slides/_rels/slide37.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37.xml"/><Relationship Id="rId1" Type="http://schemas.openxmlformats.org/officeDocument/2006/relationships/slideLayout" Target="../slideLayouts/slideLayout2.xml"/><Relationship Id="rId5" Type="http://schemas.openxmlformats.org/officeDocument/2006/relationships/slide" Target="slide58.xml"/><Relationship Id="rId4" Type="http://schemas.openxmlformats.org/officeDocument/2006/relationships/hyperlink" Target="Unit%2020/20.3%20-%20Water%20Cycle.mp4"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8.xml"/><Relationship Id="rId1" Type="http://schemas.openxmlformats.org/officeDocument/2006/relationships/slideLayout" Target="../slideLayouts/slideLayout2.xml"/><Relationship Id="rId5" Type="http://schemas.openxmlformats.org/officeDocument/2006/relationships/slide" Target="slide60.xml"/><Relationship Id="rId4" Type="http://schemas.openxmlformats.org/officeDocument/2006/relationships/image" Target="../media/image38.jpeg"/></Relationships>
</file>

<file path=ppt/slides/_rels/slide39.xml.rels><?xml version="1.0" encoding="UTF-8" standalone="yes"?>
<Relationships xmlns="http://schemas.openxmlformats.org/package/2006/relationships"><Relationship Id="rId3" Type="http://schemas.openxmlformats.org/officeDocument/2006/relationships/slide" Target="slide60.xml"/><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0.xml"/><Relationship Id="rId1" Type="http://schemas.openxmlformats.org/officeDocument/2006/relationships/slideLayout" Target="../slideLayouts/slideLayout2.xml"/><Relationship Id="rId5" Type="http://schemas.openxmlformats.org/officeDocument/2006/relationships/slide" Target="slide60.xml"/><Relationship Id="rId4" Type="http://schemas.openxmlformats.org/officeDocument/2006/relationships/image" Target="../media/image40.gif"/></Relationships>
</file>

<file path=ppt/slides/_rels/slide4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openxmlformats.org/officeDocument/2006/relationships/slide" Target="slide60.xml"/><Relationship Id="rId4" Type="http://schemas.openxmlformats.org/officeDocument/2006/relationships/image" Target="../media/image40.gif"/></Relationships>
</file>

<file path=ppt/slides/_rels/slide42.xml.rels><?xml version="1.0" encoding="UTF-8" standalone="yes"?>
<Relationships xmlns="http://schemas.openxmlformats.org/package/2006/relationships"><Relationship Id="rId3" Type="http://schemas.openxmlformats.org/officeDocument/2006/relationships/image" Target="../media/image41.gif"/><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slide" Target="slide60.xml"/></Relationships>
</file>

<file path=ppt/slides/_rels/slide4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slide" Target="slide60.xml"/></Relationships>
</file>

<file path=ppt/slides/_rels/slide44.xml.rels><?xml version="1.0" encoding="UTF-8" standalone="yes"?>
<Relationships xmlns="http://schemas.openxmlformats.org/package/2006/relationships"><Relationship Id="rId3" Type="http://schemas.openxmlformats.org/officeDocument/2006/relationships/image" Target="../media/image43.gif"/><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slide" Target="slide60.xml"/></Relationships>
</file>

<file path=ppt/slides/_rels/slide45.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slide" Target="slide60.xml"/></Relationships>
</file>

<file path=ppt/slides/_rels/slide4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slide" Target="slide60.xml"/></Relationships>
</file>

<file path=ppt/slides/_rels/slide47.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slide" Target="slide60.xml"/></Relationships>
</file>

<file path=ppt/slides/_rels/slide4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slide" Target="slide60.xml"/><Relationship Id="rId5" Type="http://schemas.openxmlformats.org/officeDocument/2006/relationships/image" Target="../media/image49.jpeg"/><Relationship Id="rId4" Type="http://schemas.openxmlformats.org/officeDocument/2006/relationships/image" Target="../media/image48.jpeg"/></Relationships>
</file>

<file path=ppt/slides/_rels/slide49.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slide" Target="slide60.xml"/><Relationship Id="rId5" Type="http://schemas.openxmlformats.org/officeDocument/2006/relationships/image" Target="../media/image52.png"/><Relationship Id="rId4" Type="http://schemas.openxmlformats.org/officeDocument/2006/relationships/image" Target="../media/image51.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50.xml"/><Relationship Id="rId1" Type="http://schemas.openxmlformats.org/officeDocument/2006/relationships/slideLayout" Target="../slideLayouts/slideLayout2.xml"/><Relationship Id="rId6" Type="http://schemas.openxmlformats.org/officeDocument/2006/relationships/slide" Target="slide60.xml"/><Relationship Id="rId5" Type="http://schemas.openxmlformats.org/officeDocument/2006/relationships/image" Target="../media/image52.png"/><Relationship Id="rId4" Type="http://schemas.openxmlformats.org/officeDocument/2006/relationships/image" Target="../media/image51.jpe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hyperlink" Target="Unit%2020/20%20-%20End%20of%20Chapter%20Questions.docx" TargetMode="External"/><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hyperlink" Target="Unit%2020/20%20-%20End%20of%20Chapter%20Questions.docx" TargetMode="External"/></Relationships>
</file>

<file path=ppt/slides/_rels/slide54.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hyperlink" Target="Unit%2020/20%20-%20End%20of%20Chapter%20Questions.docx" TargetMode="External"/></Relationships>
</file>

<file path=ppt/slides/_rels/slide55.xml.rels><?xml version="1.0" encoding="UTF-8" standalone="yes"?>
<Relationships xmlns="http://schemas.openxmlformats.org/package/2006/relationships"><Relationship Id="rId3" Type="http://schemas.openxmlformats.org/officeDocument/2006/relationships/image" Target="../media/image55.emf"/><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hyperlink" Target="Unit%2020/20%20-%20End%20of%20Chapter%20Questions.docx" TargetMode="External"/></Relationships>
</file>

<file path=ppt/slides/_rels/slide56.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hyperlink" Target="Unit%2020/20%20-%20End%20of%20Chapter%20Questions.docx" TargetMode="External"/></Relationships>
</file>

<file path=ppt/slides/_rels/slide57.xml.rels><?xml version="1.0" encoding="UTF-8" standalone="yes"?>
<Relationships xmlns="http://schemas.openxmlformats.org/package/2006/relationships"><Relationship Id="rId3" Type="http://schemas.openxmlformats.org/officeDocument/2006/relationships/image" Target="../media/image57.emf"/><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hyperlink" Target="Unit%2020/20%20-%20Workbook%20Questions.docx" TargetMode="External"/></Relationships>
</file>

<file path=ppt/slides/_rels/slide58.xml.rels><?xml version="1.0" encoding="UTF-8" standalone="yes"?>
<Relationships xmlns="http://schemas.openxmlformats.org/package/2006/relationships"><Relationship Id="rId3" Type="http://schemas.openxmlformats.org/officeDocument/2006/relationships/image" Target="../media/image58.emf"/><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openxmlformats.org/officeDocument/2006/relationships/hyperlink" Target="Unit%2020/20%20-%20Workbook%20Questions.docx" TargetMode="External"/></Relationships>
</file>

<file path=ppt/slides/_rels/slide59.xml.rels><?xml version="1.0" encoding="UTF-8" standalone="yes"?>
<Relationships xmlns="http://schemas.openxmlformats.org/package/2006/relationships"><Relationship Id="rId3" Type="http://schemas.openxmlformats.org/officeDocument/2006/relationships/hyperlink" Target="Unit%2020/20%20-%20Workbook%20Questions.docx" TargetMode="External"/><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openxmlformats.org/officeDocument/2006/relationships/hyperlink" Target="Unit%2020/20%20-%20Workbook%20Questions.docx" TargetMode="External"/></Relationships>
</file>

<file path=ppt/slides/_rels/slide61.xml.rels><?xml version="1.0" encoding="UTF-8" standalone="yes"?>
<Relationships xmlns="http://schemas.openxmlformats.org/package/2006/relationships"><Relationship Id="rId3" Type="http://schemas.openxmlformats.org/officeDocument/2006/relationships/hyperlink" Target="Unit%2020/20%20-%20Workbook%20Questions.docx" TargetMode="External"/><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7504" y="6042300"/>
            <a:ext cx="8928992"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IE" sz="36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Unit 20 – </a:t>
            </a:r>
            <a:r>
              <a:rPr lang="en-GB" sz="36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Organisms and </a:t>
            </a:r>
            <a:r>
              <a:rPr lang="en-GB" sz="36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Their Environment</a:t>
            </a:r>
            <a:endParaRPr lang="en-GB" sz="36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1026" name="Picture 2" descr="Image result for Organisms and Their Environment"/>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203848" y="2060847"/>
            <a:ext cx="5832648" cy="3120467"/>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107504" y="260648"/>
            <a:ext cx="8928992"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a:p>
        </p:txBody>
      </p:sp>
      <p:sp>
        <p:nvSpPr>
          <p:cNvPr id="11" name="TextBox 10"/>
          <p:cNvSpPr txBox="1"/>
          <p:nvPr/>
        </p:nvSpPr>
        <p:spPr>
          <a:xfrm>
            <a:off x="2555776" y="285616"/>
            <a:ext cx="6480720" cy="1631216"/>
          </a:xfrm>
          <a:prstGeom prst="rect">
            <a:avLst/>
          </a:prstGeom>
          <a:noFill/>
        </p:spPr>
        <p:txBody>
          <a:bodyPr wrap="square" rtlCol="0">
            <a:spAutoFit/>
          </a:bodyPr>
          <a:lstStyle/>
          <a:p>
            <a:pPr algn="r"/>
            <a:r>
              <a:rPr lang="en-GB" sz="3200" b="1" dirty="0" smtClean="0">
                <a:solidFill>
                  <a:schemeClr val="tx1">
                    <a:lumMod val="50000"/>
                    <a:lumOff val="50000"/>
                  </a:schemeClr>
                </a:solidFill>
              </a:rPr>
              <a:t>Cambridge Biology – iGCSE </a:t>
            </a:r>
            <a:endParaRPr lang="en-GB" sz="3200" b="1" dirty="0">
              <a:solidFill>
                <a:schemeClr val="tx1">
                  <a:lumMod val="50000"/>
                  <a:lumOff val="50000"/>
                </a:schemeClr>
              </a:solidFill>
            </a:endParaRPr>
          </a:p>
          <a:p>
            <a:pPr algn="r"/>
            <a:r>
              <a:rPr lang="en-GB" sz="3200" b="1" dirty="0" smtClean="0">
                <a:solidFill>
                  <a:schemeClr val="tx1">
                    <a:lumMod val="50000"/>
                    <a:lumOff val="50000"/>
                  </a:schemeClr>
                </a:solidFill>
              </a:rPr>
              <a:t>2018-20</a:t>
            </a:r>
            <a:endParaRPr lang="en-GB" sz="3600" b="1" dirty="0" smtClean="0">
              <a:solidFill>
                <a:schemeClr val="tx1">
                  <a:lumMod val="50000"/>
                  <a:lumOff val="50000"/>
                </a:schemeClr>
              </a:solidFill>
            </a:endParaRPr>
          </a:p>
          <a:p>
            <a:pPr algn="r"/>
            <a:r>
              <a:rPr lang="en-GB" sz="3600" b="1" dirty="0" smtClean="0">
                <a:solidFill>
                  <a:schemeClr val="tx1">
                    <a:lumMod val="50000"/>
                    <a:lumOff val="50000"/>
                  </a:schemeClr>
                </a:solidFill>
              </a:rPr>
              <a:t>Year 09-11</a:t>
            </a:r>
            <a:endParaRPr lang="en-GB" sz="3600" b="1" dirty="0">
              <a:solidFill>
                <a:schemeClr val="tx1">
                  <a:lumMod val="50000"/>
                  <a:lumOff val="50000"/>
                </a:schemeClr>
              </a:solidFill>
            </a:endParaRPr>
          </a:p>
        </p:txBody>
      </p:sp>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9512" y="332656"/>
            <a:ext cx="1649468" cy="1584176"/>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a:t>19 </a:t>
            </a:r>
            <a:r>
              <a:rPr lang="en-US" sz="3600" dirty="0" smtClean="0"/>
              <a:t>- Organisms </a:t>
            </a:r>
            <a:r>
              <a:rPr lang="en-US" sz="3600" dirty="0"/>
              <a:t>and their </a:t>
            </a:r>
            <a:r>
              <a:rPr lang="en-US" sz="3600" dirty="0" smtClean="0"/>
              <a:t>Environment</a:t>
            </a:r>
            <a:endParaRPr lang="en-US" sz="3600" dirty="0"/>
          </a:p>
        </p:txBody>
      </p:sp>
      <p:sp>
        <p:nvSpPr>
          <p:cNvPr id="34" name="Rectangle 33"/>
          <p:cNvSpPr/>
          <p:nvPr/>
        </p:nvSpPr>
        <p:spPr>
          <a:xfrm>
            <a:off x="179512" y="1124744"/>
            <a:ext cx="8640961" cy="5586145"/>
          </a:xfrm>
          <a:prstGeom prst="rect">
            <a:avLst/>
          </a:prstGeom>
        </p:spPr>
        <p:txBody>
          <a:bodyPr wrap="square">
            <a:spAutoFit/>
          </a:bodyPr>
          <a:lstStyle/>
          <a:p>
            <a:pPr>
              <a:buClr>
                <a:srgbClr val="0070C0"/>
              </a:buClr>
              <a:buSzPct val="80000"/>
            </a:pPr>
            <a:r>
              <a:rPr lang="en-US" sz="1700" b="1" dirty="0" smtClean="0"/>
              <a:t>20.3 </a:t>
            </a:r>
            <a:r>
              <a:rPr lang="en-US" sz="1700" b="1" dirty="0"/>
              <a:t>- Nutrient </a:t>
            </a:r>
            <a:r>
              <a:rPr lang="en-US" sz="1700" b="1" dirty="0" smtClean="0"/>
              <a:t>cycles</a:t>
            </a:r>
          </a:p>
          <a:p>
            <a:pPr>
              <a:buClr>
                <a:srgbClr val="0070C0"/>
              </a:buClr>
              <a:buSzPct val="80000"/>
            </a:pPr>
            <a:r>
              <a:rPr lang="en-US" sz="1700" b="1" dirty="0" smtClean="0"/>
              <a:t>Core</a:t>
            </a:r>
          </a:p>
          <a:p>
            <a:pPr marL="355600" indent="-355600">
              <a:buClr>
                <a:srgbClr val="0070C0"/>
              </a:buClr>
              <a:buSzPct val="80000"/>
              <a:buFont typeface="Wingdings 3" panose="05040102010807070707" pitchFamily="18" charset="2"/>
              <a:buChar char=""/>
            </a:pPr>
            <a:r>
              <a:rPr lang="en-US" sz="1700" dirty="0"/>
              <a:t>Describe the carbon cycle, limited </a:t>
            </a:r>
            <a:r>
              <a:rPr lang="en-US" sz="1700" dirty="0" smtClean="0"/>
              <a:t>to photosynthesis</a:t>
            </a:r>
            <a:r>
              <a:rPr lang="en-US" sz="1700" dirty="0"/>
              <a:t>, respiration, </a:t>
            </a:r>
            <a:r>
              <a:rPr lang="en-US" sz="1700" dirty="0" smtClean="0"/>
              <a:t>feeding, decomposition</a:t>
            </a:r>
            <a:r>
              <a:rPr lang="en-US" sz="1700" dirty="0"/>
              <a:t>, </a:t>
            </a:r>
            <a:r>
              <a:rPr lang="en-US" sz="1700" dirty="0" err="1"/>
              <a:t>fossilisation</a:t>
            </a:r>
            <a:r>
              <a:rPr lang="en-US" sz="1700" dirty="0"/>
              <a:t> and combustion</a:t>
            </a:r>
          </a:p>
          <a:p>
            <a:pPr marL="355600" indent="-355600">
              <a:buClr>
                <a:srgbClr val="0070C0"/>
              </a:buClr>
              <a:buSzPct val="80000"/>
              <a:buFont typeface="Wingdings 3" panose="05040102010807070707" pitchFamily="18" charset="2"/>
              <a:buChar char=""/>
            </a:pPr>
            <a:r>
              <a:rPr lang="en-US" sz="1700" dirty="0" smtClean="0"/>
              <a:t>Discuss </a:t>
            </a:r>
            <a:r>
              <a:rPr lang="en-US" sz="1700" dirty="0"/>
              <a:t>the effects of the combustion </a:t>
            </a:r>
            <a:r>
              <a:rPr lang="en-US" sz="1700" dirty="0" smtClean="0"/>
              <a:t>of fossil </a:t>
            </a:r>
            <a:r>
              <a:rPr lang="en-US" sz="1700" dirty="0"/>
              <a:t>fuels and the cutting down of </a:t>
            </a:r>
            <a:r>
              <a:rPr lang="en-US" sz="1700" dirty="0" smtClean="0"/>
              <a:t>forests on </a:t>
            </a:r>
            <a:r>
              <a:rPr lang="en-US" sz="1700" dirty="0"/>
              <a:t>the carbon dioxide concentrations in </a:t>
            </a:r>
            <a:r>
              <a:rPr lang="en-US" sz="1700" dirty="0" smtClean="0"/>
              <a:t>the atmosphere</a:t>
            </a:r>
            <a:endParaRPr lang="en-US" sz="1700" dirty="0"/>
          </a:p>
          <a:p>
            <a:pPr marL="355600" indent="-355600">
              <a:buClr>
                <a:srgbClr val="0070C0"/>
              </a:buClr>
              <a:buSzPct val="80000"/>
              <a:buFont typeface="Wingdings 3" panose="05040102010807070707" pitchFamily="18" charset="2"/>
              <a:buChar char=""/>
            </a:pPr>
            <a:r>
              <a:rPr lang="en-US" sz="1700" dirty="0" smtClean="0"/>
              <a:t>Describe </a:t>
            </a:r>
            <a:r>
              <a:rPr lang="en-US" sz="1700" dirty="0"/>
              <a:t>the water cycle, limited </a:t>
            </a:r>
            <a:r>
              <a:rPr lang="en-US" sz="1700" dirty="0" smtClean="0"/>
              <a:t>to evaporation</a:t>
            </a:r>
            <a:r>
              <a:rPr lang="en-US" sz="1700" dirty="0"/>
              <a:t>, transpiration, condensation </a:t>
            </a:r>
            <a:r>
              <a:rPr lang="en-US" sz="1700" dirty="0" smtClean="0"/>
              <a:t>and precipitation</a:t>
            </a:r>
            <a:endParaRPr lang="en-US" sz="1700" dirty="0"/>
          </a:p>
          <a:p>
            <a:pPr>
              <a:buClr>
                <a:srgbClr val="0070C0"/>
              </a:buClr>
              <a:buSzPct val="80000"/>
            </a:pPr>
            <a:r>
              <a:rPr lang="en-US" sz="1700" b="1" dirty="0" smtClean="0"/>
              <a:t>Supplement</a:t>
            </a:r>
            <a:endParaRPr lang="en-US" sz="1700" dirty="0"/>
          </a:p>
          <a:p>
            <a:pPr marL="355600" indent="-355600">
              <a:buClr>
                <a:srgbClr val="0070C0"/>
              </a:buClr>
              <a:buSzPct val="80000"/>
              <a:buFont typeface="Wingdings 3" panose="05040102010807070707" pitchFamily="18" charset="2"/>
              <a:buChar char=""/>
            </a:pPr>
            <a:r>
              <a:rPr lang="en-US" sz="1700" dirty="0"/>
              <a:t>Describe the nitrogen cycle in terms of:</a:t>
            </a:r>
          </a:p>
          <a:p>
            <a:pPr marL="711200" indent="-355600">
              <a:buClr>
                <a:srgbClr val="0070C0"/>
              </a:buClr>
              <a:buSzPct val="80000"/>
              <a:buFont typeface="Wingdings" panose="05000000000000000000" pitchFamily="2" charset="2"/>
              <a:buChar char="§"/>
            </a:pPr>
            <a:r>
              <a:rPr lang="en-US" sz="1700" dirty="0" smtClean="0"/>
              <a:t>decomposition </a:t>
            </a:r>
            <a:r>
              <a:rPr lang="en-US" sz="1700" dirty="0"/>
              <a:t>of plant and animal </a:t>
            </a:r>
            <a:r>
              <a:rPr lang="en-US" sz="1700" dirty="0" smtClean="0"/>
              <a:t>protein to </a:t>
            </a:r>
            <a:r>
              <a:rPr lang="en-US" sz="1700" dirty="0"/>
              <a:t>ammonium ions</a:t>
            </a:r>
          </a:p>
          <a:p>
            <a:pPr marL="711200" indent="-355600">
              <a:buClr>
                <a:srgbClr val="0070C0"/>
              </a:buClr>
              <a:buSzPct val="80000"/>
              <a:buFont typeface="Wingdings" panose="05000000000000000000" pitchFamily="2" charset="2"/>
              <a:buChar char="§"/>
            </a:pPr>
            <a:r>
              <a:rPr lang="en-US" sz="1700" dirty="0" smtClean="0"/>
              <a:t>nitrification</a:t>
            </a:r>
            <a:endParaRPr lang="en-US" sz="1700" dirty="0"/>
          </a:p>
          <a:p>
            <a:pPr marL="711200" indent="-355600">
              <a:buClr>
                <a:srgbClr val="0070C0"/>
              </a:buClr>
              <a:buSzPct val="80000"/>
              <a:buFont typeface="Wingdings" panose="05000000000000000000" pitchFamily="2" charset="2"/>
              <a:buChar char="§"/>
            </a:pPr>
            <a:r>
              <a:rPr lang="en-US" sz="1700" dirty="0" smtClean="0"/>
              <a:t>nitrogen </a:t>
            </a:r>
            <a:r>
              <a:rPr lang="en-US" sz="1700" dirty="0"/>
              <a:t>fixation by lightning and bacteria</a:t>
            </a:r>
          </a:p>
          <a:p>
            <a:pPr marL="711200" indent="-355600">
              <a:buClr>
                <a:srgbClr val="0070C0"/>
              </a:buClr>
              <a:buSzPct val="80000"/>
              <a:buFont typeface="Wingdings" panose="05000000000000000000" pitchFamily="2" charset="2"/>
              <a:buChar char="§"/>
            </a:pPr>
            <a:r>
              <a:rPr lang="en-US" sz="1700" dirty="0" smtClean="0"/>
              <a:t>absorption </a:t>
            </a:r>
            <a:r>
              <a:rPr lang="en-US" sz="1700" dirty="0"/>
              <a:t>of nitrate ions by plants</a:t>
            </a:r>
          </a:p>
          <a:p>
            <a:pPr marL="711200" indent="-355600">
              <a:buClr>
                <a:srgbClr val="0070C0"/>
              </a:buClr>
              <a:buSzPct val="80000"/>
              <a:buFont typeface="Wingdings" panose="05000000000000000000" pitchFamily="2" charset="2"/>
              <a:buChar char="§"/>
            </a:pPr>
            <a:r>
              <a:rPr lang="en-US" sz="1700" dirty="0" smtClean="0"/>
              <a:t>production </a:t>
            </a:r>
            <a:r>
              <a:rPr lang="en-US" sz="1700" dirty="0"/>
              <a:t>of amino acids and proteins</a:t>
            </a:r>
          </a:p>
          <a:p>
            <a:pPr marL="711200" indent="-355600">
              <a:buClr>
                <a:srgbClr val="0070C0"/>
              </a:buClr>
              <a:buSzPct val="80000"/>
              <a:buFont typeface="Wingdings" panose="05000000000000000000" pitchFamily="2" charset="2"/>
              <a:buChar char="§"/>
            </a:pPr>
            <a:r>
              <a:rPr lang="en-US" sz="1700" dirty="0" smtClean="0"/>
              <a:t>feeding </a:t>
            </a:r>
            <a:r>
              <a:rPr lang="en-US" sz="1700" dirty="0"/>
              <a:t>and digestion of proteins</a:t>
            </a:r>
          </a:p>
          <a:p>
            <a:pPr marL="711200" indent="-355600">
              <a:buClr>
                <a:srgbClr val="0070C0"/>
              </a:buClr>
              <a:buSzPct val="80000"/>
              <a:buFont typeface="Wingdings" panose="05000000000000000000" pitchFamily="2" charset="2"/>
              <a:buChar char="§"/>
            </a:pPr>
            <a:r>
              <a:rPr lang="en-US" sz="1700" dirty="0" smtClean="0"/>
              <a:t>deamination</a:t>
            </a:r>
            <a:endParaRPr lang="en-US" sz="1700" dirty="0"/>
          </a:p>
          <a:p>
            <a:pPr marL="711200" indent="-355600">
              <a:buClr>
                <a:srgbClr val="0070C0"/>
              </a:buClr>
              <a:buSzPct val="80000"/>
              <a:buFont typeface="Wingdings" panose="05000000000000000000" pitchFamily="2" charset="2"/>
              <a:buChar char="§"/>
            </a:pPr>
            <a:r>
              <a:rPr lang="en-US" sz="1700" dirty="0" smtClean="0"/>
              <a:t>denitrification</a:t>
            </a:r>
            <a:endParaRPr lang="en-US" sz="1700" dirty="0"/>
          </a:p>
          <a:p>
            <a:pPr marL="355600" indent="-355600">
              <a:buClr>
                <a:srgbClr val="0070C0"/>
              </a:buClr>
              <a:buSzPct val="80000"/>
              <a:buFont typeface="Wingdings 3" panose="05040102010807070707" pitchFamily="18" charset="2"/>
              <a:buChar char=""/>
            </a:pPr>
            <a:r>
              <a:rPr lang="en-US" sz="1700" dirty="0" smtClean="0"/>
              <a:t>State </a:t>
            </a:r>
            <a:r>
              <a:rPr lang="en-US" sz="1700" dirty="0"/>
              <a:t>the roles of microorganisms in </a:t>
            </a:r>
            <a:r>
              <a:rPr lang="en-US" sz="1700" dirty="0" smtClean="0"/>
              <a:t>the nitrogen </a:t>
            </a:r>
            <a:r>
              <a:rPr lang="en-US" sz="1700" dirty="0"/>
              <a:t>cycle, limited to </a:t>
            </a:r>
            <a:r>
              <a:rPr lang="en-US" sz="1700" dirty="0" smtClean="0"/>
              <a:t>decomposition, nitrification</a:t>
            </a:r>
            <a:r>
              <a:rPr lang="en-US" sz="1700" dirty="0"/>
              <a:t>, nitrogen fixation </a:t>
            </a:r>
            <a:r>
              <a:rPr lang="en-US" sz="1700" dirty="0" smtClean="0"/>
              <a:t>and denitrification </a:t>
            </a:r>
            <a:r>
              <a:rPr lang="en-US" sz="1700" dirty="0"/>
              <a:t>(generic names of </a:t>
            </a:r>
            <a:r>
              <a:rPr lang="en-US" sz="1700" dirty="0" smtClean="0"/>
              <a:t>individual bacteria</a:t>
            </a:r>
            <a:r>
              <a:rPr lang="en-US" sz="1700" dirty="0"/>
              <a:t>, e.g. </a:t>
            </a:r>
            <a:r>
              <a:rPr lang="en-US" sz="1700" i="1" dirty="0"/>
              <a:t>Rhizobium</a:t>
            </a:r>
            <a:r>
              <a:rPr lang="en-US" sz="1700" dirty="0"/>
              <a:t>, are </a:t>
            </a:r>
            <a:r>
              <a:rPr lang="en-US" sz="1700" b="1" dirty="0"/>
              <a:t>not</a:t>
            </a:r>
            <a:r>
              <a:rPr lang="en-US" sz="1700" dirty="0"/>
              <a:t> required)</a:t>
            </a:r>
          </a:p>
        </p:txBody>
      </p:sp>
    </p:spTree>
    <p:extLst>
      <p:ext uri="{BB962C8B-B14F-4D97-AF65-F5344CB8AC3E}">
        <p14:creationId xmlns:p14="http://schemas.microsoft.com/office/powerpoint/2010/main" val="3633179462"/>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a:t>19 </a:t>
            </a:r>
            <a:r>
              <a:rPr lang="en-US" sz="3600" dirty="0" smtClean="0"/>
              <a:t>- Organisms </a:t>
            </a:r>
            <a:r>
              <a:rPr lang="en-US" sz="3600" dirty="0"/>
              <a:t>and their </a:t>
            </a:r>
            <a:r>
              <a:rPr lang="en-US" sz="3600" dirty="0" smtClean="0"/>
              <a:t>Environment</a:t>
            </a:r>
            <a:endParaRPr lang="en-US" sz="3600" dirty="0"/>
          </a:p>
        </p:txBody>
      </p:sp>
      <p:sp>
        <p:nvSpPr>
          <p:cNvPr id="34" name="Rectangle 33"/>
          <p:cNvSpPr/>
          <p:nvPr/>
        </p:nvSpPr>
        <p:spPr>
          <a:xfrm>
            <a:off x="179512" y="1124744"/>
            <a:ext cx="8640961" cy="5501506"/>
          </a:xfrm>
          <a:prstGeom prst="rect">
            <a:avLst/>
          </a:prstGeom>
        </p:spPr>
        <p:txBody>
          <a:bodyPr wrap="square">
            <a:spAutoFit/>
          </a:bodyPr>
          <a:lstStyle/>
          <a:p>
            <a:pPr>
              <a:buClr>
                <a:srgbClr val="0070C0"/>
              </a:buClr>
              <a:buSzPct val="80000"/>
            </a:pPr>
            <a:r>
              <a:rPr lang="en-US" sz="1850" b="1" dirty="0" smtClean="0"/>
              <a:t>20.4 – Population Size</a:t>
            </a:r>
          </a:p>
          <a:p>
            <a:pPr>
              <a:buClr>
                <a:srgbClr val="0070C0"/>
              </a:buClr>
              <a:buSzPct val="80000"/>
            </a:pPr>
            <a:r>
              <a:rPr lang="en-US" sz="1850" b="1" dirty="0" smtClean="0"/>
              <a:t>Core</a:t>
            </a:r>
          </a:p>
          <a:p>
            <a:pPr marL="355600" indent="-355600">
              <a:buClr>
                <a:srgbClr val="0070C0"/>
              </a:buClr>
              <a:buSzPct val="80000"/>
              <a:buFont typeface="Wingdings 3" panose="05040102010807070707" pitchFamily="18" charset="2"/>
              <a:buChar char=""/>
            </a:pPr>
            <a:r>
              <a:rPr lang="en-US" sz="1850" dirty="0"/>
              <a:t>Define population as a group of organisms </a:t>
            </a:r>
            <a:r>
              <a:rPr lang="en-US" sz="1850" dirty="0" smtClean="0"/>
              <a:t>of one </a:t>
            </a:r>
            <a:r>
              <a:rPr lang="en-US" sz="1850" dirty="0"/>
              <a:t>species, living in the same area, at </a:t>
            </a:r>
            <a:r>
              <a:rPr lang="en-US" sz="1850" dirty="0" smtClean="0"/>
              <a:t>the same </a:t>
            </a:r>
            <a:r>
              <a:rPr lang="en-US" sz="1850" dirty="0"/>
              <a:t>time</a:t>
            </a:r>
          </a:p>
          <a:p>
            <a:pPr marL="355600" indent="-355600">
              <a:buClr>
                <a:srgbClr val="0070C0"/>
              </a:buClr>
              <a:buSzPct val="80000"/>
              <a:buFont typeface="Wingdings 3" panose="05040102010807070707" pitchFamily="18" charset="2"/>
              <a:buChar char=""/>
            </a:pPr>
            <a:r>
              <a:rPr lang="en-US" sz="1850" dirty="0" smtClean="0"/>
              <a:t>Identify </a:t>
            </a:r>
            <a:r>
              <a:rPr lang="en-US" sz="1850" dirty="0"/>
              <a:t>and state the factors affecting </a:t>
            </a:r>
            <a:r>
              <a:rPr lang="en-US" sz="1850" dirty="0" smtClean="0"/>
              <a:t>the rate </a:t>
            </a:r>
            <a:r>
              <a:rPr lang="en-US" sz="1850" dirty="0"/>
              <a:t>of population growth for a population </a:t>
            </a:r>
            <a:r>
              <a:rPr lang="en-US" sz="1850" dirty="0" smtClean="0"/>
              <a:t>of an </a:t>
            </a:r>
            <a:r>
              <a:rPr lang="en-US" sz="1850" dirty="0"/>
              <a:t>organism, limited to food supply, </a:t>
            </a:r>
            <a:r>
              <a:rPr lang="en-US" sz="1850" dirty="0" smtClean="0"/>
              <a:t>predation and </a:t>
            </a:r>
            <a:r>
              <a:rPr lang="en-US" sz="1850" dirty="0"/>
              <a:t>disease</a:t>
            </a:r>
          </a:p>
          <a:p>
            <a:pPr marL="355600" indent="-355600">
              <a:buClr>
                <a:srgbClr val="0070C0"/>
              </a:buClr>
              <a:buSzPct val="80000"/>
              <a:buFont typeface="Wingdings 3" panose="05040102010807070707" pitchFamily="18" charset="2"/>
              <a:buChar char=""/>
            </a:pPr>
            <a:r>
              <a:rPr lang="en-US" sz="1850" dirty="0" smtClean="0"/>
              <a:t>Discuss </a:t>
            </a:r>
            <a:r>
              <a:rPr lang="en-US" sz="1850" dirty="0"/>
              <a:t>the increase in human </a:t>
            </a:r>
            <a:r>
              <a:rPr lang="en-US" sz="1850" dirty="0" smtClean="0"/>
              <a:t>population size </a:t>
            </a:r>
            <a:r>
              <a:rPr lang="en-US" sz="1850" dirty="0"/>
              <a:t>over the past 250 years and its social </a:t>
            </a:r>
            <a:r>
              <a:rPr lang="en-US" sz="1850" dirty="0" smtClean="0"/>
              <a:t>and environmental </a:t>
            </a:r>
            <a:r>
              <a:rPr lang="en-US" sz="1850" dirty="0"/>
              <a:t>implications</a:t>
            </a:r>
          </a:p>
          <a:p>
            <a:pPr marL="355600" indent="-355600">
              <a:buClr>
                <a:srgbClr val="0070C0"/>
              </a:buClr>
              <a:buSzPct val="80000"/>
              <a:buFont typeface="Wingdings 3" panose="05040102010807070707" pitchFamily="18" charset="2"/>
              <a:buChar char=""/>
            </a:pPr>
            <a:r>
              <a:rPr lang="en-US" sz="1850" dirty="0" smtClean="0"/>
              <a:t>Interpret </a:t>
            </a:r>
            <a:r>
              <a:rPr lang="en-US" sz="1850" dirty="0"/>
              <a:t>graphs and diagrams of </a:t>
            </a:r>
            <a:r>
              <a:rPr lang="en-US" sz="1850" dirty="0" smtClean="0"/>
              <a:t>human population </a:t>
            </a:r>
            <a:r>
              <a:rPr lang="en-US" sz="1850" dirty="0"/>
              <a:t>growth</a:t>
            </a:r>
          </a:p>
          <a:p>
            <a:pPr>
              <a:buClr>
                <a:srgbClr val="0070C0"/>
              </a:buClr>
              <a:buSzPct val="80000"/>
            </a:pPr>
            <a:r>
              <a:rPr lang="en-US" sz="1850" b="1" dirty="0" smtClean="0"/>
              <a:t>Supplement</a:t>
            </a:r>
            <a:endParaRPr lang="en-US" sz="1850" dirty="0"/>
          </a:p>
          <a:p>
            <a:pPr marL="355600" indent="-355600">
              <a:buClr>
                <a:srgbClr val="0070C0"/>
              </a:buClr>
              <a:buSzPct val="80000"/>
              <a:buFont typeface="Wingdings 3" panose="05040102010807070707" pitchFamily="18" charset="2"/>
              <a:buChar char=""/>
            </a:pPr>
            <a:r>
              <a:rPr lang="en-US" sz="1850" dirty="0"/>
              <a:t>Define community as all of the populations </a:t>
            </a:r>
            <a:r>
              <a:rPr lang="en-US" sz="1850" dirty="0" smtClean="0"/>
              <a:t>of different </a:t>
            </a:r>
            <a:r>
              <a:rPr lang="en-US" sz="1850" dirty="0"/>
              <a:t>species in an ecosystem</a:t>
            </a:r>
          </a:p>
          <a:p>
            <a:pPr marL="355600" indent="-355600">
              <a:buClr>
                <a:srgbClr val="0070C0"/>
              </a:buClr>
              <a:buSzPct val="80000"/>
              <a:buFont typeface="Wingdings 3" panose="05040102010807070707" pitchFamily="18" charset="2"/>
              <a:buChar char=""/>
            </a:pPr>
            <a:r>
              <a:rPr lang="en-US" sz="1850" dirty="0" smtClean="0"/>
              <a:t>Define </a:t>
            </a:r>
            <a:r>
              <a:rPr lang="en-US" sz="1850" dirty="0"/>
              <a:t>ecosystem as a unit </a:t>
            </a:r>
            <a:r>
              <a:rPr lang="en-US" sz="1850" dirty="0" smtClean="0"/>
              <a:t>containing the </a:t>
            </a:r>
            <a:r>
              <a:rPr lang="en-US" sz="1850" dirty="0"/>
              <a:t>community of organisms and </a:t>
            </a:r>
            <a:r>
              <a:rPr lang="en-US" sz="1850" dirty="0" smtClean="0"/>
              <a:t>their environment</a:t>
            </a:r>
            <a:r>
              <a:rPr lang="en-US" sz="1850" dirty="0"/>
              <a:t>, interacting </a:t>
            </a:r>
            <a:r>
              <a:rPr lang="en-US" sz="1850" dirty="0" smtClean="0"/>
              <a:t>together, e.g</a:t>
            </a:r>
            <a:r>
              <a:rPr lang="en-US" sz="1850" dirty="0"/>
              <a:t>. a decomposing log, or a lake</a:t>
            </a:r>
          </a:p>
          <a:p>
            <a:pPr marL="355600" indent="-355600">
              <a:buClr>
                <a:srgbClr val="0070C0"/>
              </a:buClr>
              <a:buSzPct val="80000"/>
              <a:buFont typeface="Wingdings 3" panose="05040102010807070707" pitchFamily="18" charset="2"/>
              <a:buChar char=""/>
            </a:pPr>
            <a:r>
              <a:rPr lang="en-US" sz="1850" dirty="0" smtClean="0"/>
              <a:t>Identify </a:t>
            </a:r>
            <a:r>
              <a:rPr lang="en-US" sz="1850" dirty="0"/>
              <a:t>the lag, exponential (log), </a:t>
            </a:r>
            <a:r>
              <a:rPr lang="en-US" sz="1850" dirty="0" smtClean="0"/>
              <a:t>stationary and </a:t>
            </a:r>
            <a:r>
              <a:rPr lang="en-US" sz="1850" dirty="0"/>
              <a:t>death phases in the sigmoid </a:t>
            </a:r>
            <a:r>
              <a:rPr lang="en-US" sz="1850" dirty="0" smtClean="0"/>
              <a:t>population growth </a:t>
            </a:r>
            <a:r>
              <a:rPr lang="en-US" sz="1850" dirty="0"/>
              <a:t>curve for a population growing in </a:t>
            </a:r>
            <a:r>
              <a:rPr lang="en-US" sz="1850" dirty="0" smtClean="0"/>
              <a:t>an environment </a:t>
            </a:r>
            <a:r>
              <a:rPr lang="en-US" sz="1850" dirty="0"/>
              <a:t>with limited resources</a:t>
            </a:r>
          </a:p>
          <a:p>
            <a:pPr marL="355600" indent="-355600">
              <a:buClr>
                <a:srgbClr val="0070C0"/>
              </a:buClr>
              <a:buSzPct val="80000"/>
              <a:buFont typeface="Wingdings 3" panose="05040102010807070707" pitchFamily="18" charset="2"/>
              <a:buChar char=""/>
            </a:pPr>
            <a:r>
              <a:rPr lang="en-US" sz="1850" dirty="0" smtClean="0"/>
              <a:t>Explain </a:t>
            </a:r>
            <a:r>
              <a:rPr lang="en-US" sz="1850" dirty="0"/>
              <a:t>the factors that lead to each </a:t>
            </a:r>
            <a:r>
              <a:rPr lang="en-US" sz="1850" dirty="0" smtClean="0"/>
              <a:t>phase in </a:t>
            </a:r>
            <a:r>
              <a:rPr lang="en-US" sz="1850" dirty="0"/>
              <a:t>the sigmoid curve of population </a:t>
            </a:r>
            <a:r>
              <a:rPr lang="en-US" sz="1850" dirty="0" smtClean="0"/>
              <a:t>growth, making </a:t>
            </a:r>
            <a:r>
              <a:rPr lang="en-US" sz="1850" dirty="0"/>
              <a:t>reference, where appropriate, to </a:t>
            </a:r>
            <a:r>
              <a:rPr lang="en-US" sz="1850" dirty="0" smtClean="0"/>
              <a:t>the role </a:t>
            </a:r>
            <a:r>
              <a:rPr lang="en-US" sz="1850" dirty="0"/>
              <a:t>of limiting factors</a:t>
            </a:r>
          </a:p>
        </p:txBody>
      </p:sp>
    </p:spTree>
    <p:extLst>
      <p:ext uri="{BB962C8B-B14F-4D97-AF65-F5344CB8AC3E}">
        <p14:creationId xmlns:p14="http://schemas.microsoft.com/office/powerpoint/2010/main" val="3909423163"/>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20 - Organisms </a:t>
            </a:r>
            <a:r>
              <a:rPr lang="en-US" sz="3600" dirty="0"/>
              <a:t>and their </a:t>
            </a:r>
            <a:r>
              <a:rPr lang="en-US" sz="3600" dirty="0" smtClean="0"/>
              <a:t>Environment</a:t>
            </a:r>
            <a:endParaRPr lang="en-US" sz="3600" dirty="0"/>
          </a:p>
        </p:txBody>
      </p:sp>
      <p:sp>
        <p:nvSpPr>
          <p:cNvPr id="4" name="Round Same Side Corner Rectangle 3">
            <a:hlinkClick r:id="" action="ppaction://noaction"/>
          </p:cNvPr>
          <p:cNvSpPr/>
          <p:nvPr/>
        </p:nvSpPr>
        <p:spPr>
          <a:xfrm>
            <a:off x="7067364"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264</a:t>
            </a:r>
            <a:endParaRPr lang="en-GB" sz="960" b="1" dirty="0">
              <a:latin typeface="Arial" panose="020B0604020202020204" pitchFamily="34" charset="0"/>
              <a:cs typeface="Arial" panose="020B0604020202020204" pitchFamily="34" charset="0"/>
            </a:endParaRPr>
          </a:p>
        </p:txBody>
      </p:sp>
      <p:sp>
        <p:nvSpPr>
          <p:cNvPr id="2" name="Rounded Rectangle 1"/>
          <p:cNvSpPr/>
          <p:nvPr/>
        </p:nvSpPr>
        <p:spPr>
          <a:xfrm>
            <a:off x="179512" y="1124744"/>
            <a:ext cx="8712968" cy="5544616"/>
          </a:xfrm>
          <a:prstGeom prst="roundRect">
            <a:avLst>
              <a:gd name="adj" fmla="val 3840"/>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700" b="1" dirty="0" smtClean="0">
                <a:solidFill>
                  <a:srgbClr val="C00000"/>
                </a:solidFill>
                <a:latin typeface="Arial" panose="020B0604020202020204" pitchFamily="34" charset="0"/>
                <a:cs typeface="Arial" panose="020B0604020202020204" pitchFamily="34" charset="0"/>
              </a:rPr>
              <a:t>A </a:t>
            </a:r>
            <a:r>
              <a:rPr lang="en-GB" sz="1700" b="1" dirty="0">
                <a:solidFill>
                  <a:srgbClr val="C00000"/>
                </a:solidFill>
                <a:latin typeface="Arial" panose="020B0604020202020204" pitchFamily="34" charset="0"/>
                <a:cs typeface="Arial" panose="020B0604020202020204" pitchFamily="34" charset="0"/>
              </a:rPr>
              <a:t>fossil food chain</a:t>
            </a:r>
            <a:endParaRPr lang="en-GB" sz="1700" dirty="0">
              <a:solidFill>
                <a:srgbClr val="C00000"/>
              </a:solidFill>
              <a:latin typeface="Arial" panose="020B0604020202020204" pitchFamily="34" charset="0"/>
              <a:cs typeface="Arial" panose="020B0604020202020204" pitchFamily="34" charset="0"/>
            </a:endParaRPr>
          </a:p>
          <a:p>
            <a:r>
              <a:rPr lang="en-US" sz="1700" dirty="0">
                <a:solidFill>
                  <a:schemeClr val="tx1"/>
                </a:solidFill>
                <a:latin typeface="Arial" panose="020B0604020202020204" pitchFamily="34" charset="0"/>
                <a:cs typeface="Arial" panose="020B0604020202020204" pitchFamily="34" charset="0"/>
              </a:rPr>
              <a:t>About 250 million years ago, there was a huge supercontinent on Earth, called Pangaea. The centre of this enormous landmass was so far from the sea that rain rarely fell. Later, as the plates that make up the Earth’s crust drifted apart, Pangaea broke up. Some of the central areas became what is now Russia</a:t>
            </a:r>
            <a:r>
              <a:rPr lang="en-US" sz="1700" dirty="0" smtClean="0">
                <a:solidFill>
                  <a:schemeClr val="tx1"/>
                </a:solidFill>
                <a:latin typeface="Arial" panose="020B0604020202020204" pitchFamily="34" charset="0"/>
                <a:cs typeface="Arial" panose="020B0604020202020204" pitchFamily="34" charset="0"/>
              </a:rPr>
              <a:t>.</a:t>
            </a:r>
            <a:endParaRPr lang="en-GB" sz="1700" dirty="0">
              <a:solidFill>
                <a:schemeClr val="tx1"/>
              </a:solidFill>
              <a:latin typeface="Arial" panose="020B0604020202020204" pitchFamily="34" charset="0"/>
              <a:cs typeface="Arial" panose="020B0604020202020204" pitchFamily="34" charset="0"/>
            </a:endParaRPr>
          </a:p>
          <a:p>
            <a:r>
              <a:rPr lang="en-US" sz="1700" dirty="0">
                <a:solidFill>
                  <a:schemeClr val="tx1"/>
                </a:solidFill>
                <a:latin typeface="Arial" panose="020B0604020202020204" pitchFamily="34" charset="0"/>
                <a:cs typeface="Arial" panose="020B0604020202020204" pitchFamily="34" charset="0"/>
              </a:rPr>
              <a:t>We know something about the animals that lived in this area at that time, because we have found their fossils. We know that there were herbivores that ate vegetation, and carnivores that fed on the herbivores.</a:t>
            </a:r>
          </a:p>
          <a:p>
            <a:r>
              <a:rPr lang="en-US" sz="1700" dirty="0">
                <a:solidFill>
                  <a:schemeClr val="tx1"/>
                </a:solidFill>
                <a:latin typeface="Arial" panose="020B0604020202020204" pitchFamily="34" charset="0"/>
                <a:cs typeface="Arial" panose="020B0604020202020204" pitchFamily="34" charset="0"/>
              </a:rPr>
              <a:t>We can work this out from their skeletons and teeth.</a:t>
            </a:r>
          </a:p>
          <a:p>
            <a:r>
              <a:rPr lang="en-US" sz="1700" dirty="0">
                <a:solidFill>
                  <a:schemeClr val="tx1"/>
                </a:solidFill>
                <a:latin typeface="Arial" panose="020B0604020202020204" pitchFamily="34" charset="0"/>
                <a:cs typeface="Arial" panose="020B0604020202020204" pitchFamily="34" charset="0"/>
              </a:rPr>
              <a:t>For example, if an animal has broad, flat teeth with </a:t>
            </a:r>
            <a:r>
              <a:rPr lang="en-US" sz="1700" dirty="0" smtClean="0">
                <a:solidFill>
                  <a:schemeClr val="tx1"/>
                </a:solidFill>
                <a:latin typeface="Arial" panose="020B0604020202020204" pitchFamily="34" charset="0"/>
                <a:cs typeface="Arial" panose="020B0604020202020204" pitchFamily="34" charset="0"/>
              </a:rPr>
              <a:t/>
            </a:r>
            <a:br>
              <a:rPr lang="en-US" sz="1700" dirty="0" smtClean="0">
                <a:solidFill>
                  <a:schemeClr val="tx1"/>
                </a:solidFill>
                <a:latin typeface="Arial" panose="020B0604020202020204" pitchFamily="34" charset="0"/>
                <a:cs typeface="Arial" panose="020B0604020202020204" pitchFamily="34" charset="0"/>
              </a:rPr>
            </a:br>
            <a:r>
              <a:rPr lang="en-US" sz="1700" dirty="0" smtClean="0">
                <a:solidFill>
                  <a:schemeClr val="tx1"/>
                </a:solidFill>
                <a:latin typeface="Arial" panose="020B0604020202020204" pitchFamily="34" charset="0"/>
                <a:cs typeface="Arial" panose="020B0604020202020204" pitchFamily="34" charset="0"/>
              </a:rPr>
              <a:t>ridges </a:t>
            </a:r>
            <a:r>
              <a:rPr lang="en-US" sz="1700" dirty="0">
                <a:solidFill>
                  <a:schemeClr val="tx1"/>
                </a:solidFill>
                <a:latin typeface="Arial" panose="020B0604020202020204" pitchFamily="34" charset="0"/>
                <a:cs typeface="Arial" panose="020B0604020202020204" pitchFamily="34" charset="0"/>
              </a:rPr>
              <a:t>on them, this suggests it was adapted to feed </a:t>
            </a:r>
            <a:r>
              <a:rPr lang="en-US" sz="1700" dirty="0" smtClean="0">
                <a:solidFill>
                  <a:schemeClr val="tx1"/>
                </a:solidFill>
                <a:latin typeface="Arial" panose="020B0604020202020204" pitchFamily="34" charset="0"/>
                <a:cs typeface="Arial" panose="020B0604020202020204" pitchFamily="34" charset="0"/>
              </a:rPr>
              <a:t/>
            </a:r>
            <a:br>
              <a:rPr lang="en-US" sz="1700" dirty="0" smtClean="0">
                <a:solidFill>
                  <a:schemeClr val="tx1"/>
                </a:solidFill>
                <a:latin typeface="Arial" panose="020B0604020202020204" pitchFamily="34" charset="0"/>
                <a:cs typeface="Arial" panose="020B0604020202020204" pitchFamily="34" charset="0"/>
              </a:rPr>
            </a:br>
            <a:r>
              <a:rPr lang="en-US" sz="1700" dirty="0" smtClean="0">
                <a:solidFill>
                  <a:schemeClr val="tx1"/>
                </a:solidFill>
                <a:latin typeface="Arial" panose="020B0604020202020204" pitchFamily="34" charset="0"/>
                <a:cs typeface="Arial" panose="020B0604020202020204" pitchFamily="34" charset="0"/>
              </a:rPr>
              <a:t>on </a:t>
            </a:r>
            <a:r>
              <a:rPr lang="en-US" sz="1700" dirty="0">
                <a:solidFill>
                  <a:schemeClr val="tx1"/>
                </a:solidFill>
                <a:latin typeface="Arial" panose="020B0604020202020204" pitchFamily="34" charset="0"/>
                <a:cs typeface="Arial" panose="020B0604020202020204" pitchFamily="34" charset="0"/>
              </a:rPr>
              <a:t>plants. If its teeth were pointed and sharp, this </a:t>
            </a:r>
            <a:r>
              <a:rPr lang="en-US" sz="1700" dirty="0" smtClean="0">
                <a:solidFill>
                  <a:schemeClr val="tx1"/>
                </a:solidFill>
                <a:latin typeface="Arial" panose="020B0604020202020204" pitchFamily="34" charset="0"/>
                <a:cs typeface="Arial" panose="020B0604020202020204" pitchFamily="34" charset="0"/>
              </a:rPr>
              <a:t/>
            </a:r>
            <a:br>
              <a:rPr lang="en-US" sz="1700" dirty="0" smtClean="0">
                <a:solidFill>
                  <a:schemeClr val="tx1"/>
                </a:solidFill>
                <a:latin typeface="Arial" panose="020B0604020202020204" pitchFamily="34" charset="0"/>
                <a:cs typeface="Arial" panose="020B0604020202020204" pitchFamily="34" charset="0"/>
              </a:rPr>
            </a:br>
            <a:r>
              <a:rPr lang="en-US" sz="1700" dirty="0" smtClean="0">
                <a:solidFill>
                  <a:schemeClr val="tx1"/>
                </a:solidFill>
                <a:latin typeface="Arial" panose="020B0604020202020204" pitchFamily="34" charset="0"/>
                <a:cs typeface="Arial" panose="020B0604020202020204" pitchFamily="34" charset="0"/>
              </a:rPr>
              <a:t>suggests </a:t>
            </a:r>
            <a:r>
              <a:rPr lang="en-US" sz="1700" dirty="0">
                <a:solidFill>
                  <a:schemeClr val="tx1"/>
                </a:solidFill>
                <a:latin typeface="Arial" panose="020B0604020202020204" pitchFamily="34" charset="0"/>
                <a:cs typeface="Arial" panose="020B0604020202020204" pitchFamily="34" charset="0"/>
              </a:rPr>
              <a:t>it killed and ate other animals</a:t>
            </a:r>
            <a:r>
              <a:rPr lang="en-US" sz="1700" dirty="0" smtClean="0">
                <a:solidFill>
                  <a:schemeClr val="tx1"/>
                </a:solidFill>
                <a:latin typeface="Arial" panose="020B0604020202020204" pitchFamily="34" charset="0"/>
                <a:cs typeface="Arial" panose="020B0604020202020204" pitchFamily="34" charset="0"/>
              </a:rPr>
              <a:t>.</a:t>
            </a:r>
            <a:endParaRPr lang="en-GB" sz="1700" dirty="0">
              <a:solidFill>
                <a:schemeClr val="tx1"/>
              </a:solidFill>
              <a:latin typeface="Arial" panose="020B0604020202020204" pitchFamily="34" charset="0"/>
              <a:cs typeface="Arial" panose="020B0604020202020204" pitchFamily="34" charset="0"/>
            </a:endParaRPr>
          </a:p>
          <a:p>
            <a:r>
              <a:rPr lang="en-US" sz="1700" dirty="0">
                <a:solidFill>
                  <a:schemeClr val="tx1"/>
                </a:solidFill>
                <a:latin typeface="Arial" panose="020B0604020202020204" pitchFamily="34" charset="0"/>
                <a:cs typeface="Arial" panose="020B0604020202020204" pitchFamily="34" charset="0"/>
              </a:rPr>
              <a:t>It’s difficult, though, to be certain exactly what any </a:t>
            </a:r>
            <a:r>
              <a:rPr lang="en-US" sz="1700" dirty="0" smtClean="0">
                <a:solidFill>
                  <a:schemeClr val="tx1"/>
                </a:solidFill>
                <a:latin typeface="Arial" panose="020B0604020202020204" pitchFamily="34" charset="0"/>
                <a:cs typeface="Arial" panose="020B0604020202020204" pitchFamily="34" charset="0"/>
              </a:rPr>
              <a:t/>
            </a:r>
            <a:br>
              <a:rPr lang="en-US" sz="1700" dirty="0" smtClean="0">
                <a:solidFill>
                  <a:schemeClr val="tx1"/>
                </a:solidFill>
                <a:latin typeface="Arial" panose="020B0604020202020204" pitchFamily="34" charset="0"/>
                <a:cs typeface="Arial" panose="020B0604020202020204" pitchFamily="34" charset="0"/>
              </a:rPr>
            </a:br>
            <a:r>
              <a:rPr lang="en-US" sz="1700" dirty="0" smtClean="0">
                <a:solidFill>
                  <a:schemeClr val="tx1"/>
                </a:solidFill>
                <a:latin typeface="Arial" panose="020B0604020202020204" pitchFamily="34" charset="0"/>
                <a:cs typeface="Arial" panose="020B0604020202020204" pitchFamily="34" charset="0"/>
              </a:rPr>
              <a:t>one </a:t>
            </a:r>
            <a:r>
              <a:rPr lang="en-US" sz="1700" dirty="0">
                <a:solidFill>
                  <a:schemeClr val="tx1"/>
                </a:solidFill>
                <a:latin typeface="Arial" panose="020B0604020202020204" pitchFamily="34" charset="0"/>
                <a:cs typeface="Arial" panose="020B0604020202020204" pitchFamily="34" charset="0"/>
              </a:rPr>
              <a:t>species ate, so we can only guess at what food </a:t>
            </a:r>
            <a:r>
              <a:rPr lang="en-US" sz="1700" dirty="0" smtClean="0">
                <a:solidFill>
                  <a:schemeClr val="tx1"/>
                </a:solidFill>
                <a:latin typeface="Arial" panose="020B0604020202020204" pitchFamily="34" charset="0"/>
                <a:cs typeface="Arial" panose="020B0604020202020204" pitchFamily="34" charset="0"/>
              </a:rPr>
              <a:t/>
            </a:r>
            <a:br>
              <a:rPr lang="en-US" sz="1700" dirty="0" smtClean="0">
                <a:solidFill>
                  <a:schemeClr val="tx1"/>
                </a:solidFill>
                <a:latin typeface="Arial" panose="020B0604020202020204" pitchFamily="34" charset="0"/>
                <a:cs typeface="Arial" panose="020B0604020202020204" pitchFamily="34" charset="0"/>
              </a:rPr>
            </a:br>
            <a:r>
              <a:rPr lang="en-US" sz="1700" dirty="0" smtClean="0">
                <a:solidFill>
                  <a:schemeClr val="tx1"/>
                </a:solidFill>
                <a:latin typeface="Arial" panose="020B0604020202020204" pitchFamily="34" charset="0"/>
                <a:cs typeface="Arial" panose="020B0604020202020204" pitchFamily="34" charset="0"/>
              </a:rPr>
              <a:t>chains </a:t>
            </a:r>
            <a:r>
              <a:rPr lang="en-US" sz="1700" dirty="0">
                <a:solidFill>
                  <a:schemeClr val="tx1"/>
                </a:solidFill>
                <a:latin typeface="Arial" panose="020B0604020202020204" pitchFamily="34" charset="0"/>
                <a:cs typeface="Arial" panose="020B0604020202020204" pitchFamily="34" charset="0"/>
              </a:rPr>
              <a:t>and food webs might have existed </a:t>
            </a:r>
            <a:r>
              <a:rPr lang="en-US" sz="1700" dirty="0" smtClean="0">
                <a:solidFill>
                  <a:schemeClr val="tx1"/>
                </a:solidFill>
                <a:latin typeface="Arial" panose="020B0604020202020204" pitchFamily="34" charset="0"/>
                <a:cs typeface="Arial" panose="020B0604020202020204" pitchFamily="34" charset="0"/>
              </a:rPr>
              <a:t>250m </a:t>
            </a:r>
            <a:br>
              <a:rPr lang="en-US" sz="1700" dirty="0" smtClean="0">
                <a:solidFill>
                  <a:schemeClr val="tx1"/>
                </a:solidFill>
                <a:latin typeface="Arial" panose="020B0604020202020204" pitchFamily="34" charset="0"/>
                <a:cs typeface="Arial" panose="020B0604020202020204" pitchFamily="34" charset="0"/>
              </a:rPr>
            </a:br>
            <a:r>
              <a:rPr lang="en-US" sz="1700" dirty="0" smtClean="0">
                <a:solidFill>
                  <a:schemeClr val="tx1"/>
                </a:solidFill>
                <a:latin typeface="Arial" panose="020B0604020202020204" pitchFamily="34" charset="0"/>
                <a:cs typeface="Arial" panose="020B0604020202020204" pitchFamily="34" charset="0"/>
              </a:rPr>
              <a:t>years </a:t>
            </a:r>
            <a:r>
              <a:rPr lang="en-US" sz="1700" dirty="0">
                <a:solidFill>
                  <a:schemeClr val="tx1"/>
                </a:solidFill>
                <a:latin typeface="Arial" panose="020B0604020202020204" pitchFamily="34" charset="0"/>
                <a:cs typeface="Arial" panose="020B0604020202020204" pitchFamily="34" charset="0"/>
              </a:rPr>
              <a:t>ago in this part of the world.</a:t>
            </a:r>
          </a:p>
          <a:p>
            <a:r>
              <a:rPr lang="en-US" sz="1700" dirty="0">
                <a:solidFill>
                  <a:schemeClr val="tx1"/>
                </a:solidFill>
                <a:latin typeface="Arial" panose="020B0604020202020204" pitchFamily="34" charset="0"/>
                <a:cs typeface="Arial" panose="020B0604020202020204" pitchFamily="34" charset="0"/>
              </a:rPr>
              <a:t>One strong possibility is that a carnivore called </a:t>
            </a:r>
            <a:r>
              <a:rPr lang="en-US" sz="1700" dirty="0" smtClean="0">
                <a:solidFill>
                  <a:schemeClr val="tx1"/>
                </a:solidFill>
                <a:latin typeface="Arial" panose="020B0604020202020204" pitchFamily="34" charset="0"/>
                <a:cs typeface="Arial" panose="020B0604020202020204" pitchFamily="34" charset="0"/>
              </a:rPr>
              <a:t/>
            </a:r>
            <a:br>
              <a:rPr lang="en-US" sz="1700" dirty="0" smtClean="0">
                <a:solidFill>
                  <a:schemeClr val="tx1"/>
                </a:solidFill>
                <a:latin typeface="Arial" panose="020B0604020202020204" pitchFamily="34" charset="0"/>
                <a:cs typeface="Arial" panose="020B0604020202020204" pitchFamily="34" charset="0"/>
              </a:rPr>
            </a:br>
            <a:r>
              <a:rPr lang="en-US" sz="1700" i="1" dirty="0" err="1" smtClean="0">
                <a:solidFill>
                  <a:schemeClr val="tx1"/>
                </a:solidFill>
                <a:latin typeface="Arial" panose="020B0604020202020204" pitchFamily="34" charset="0"/>
                <a:cs typeface="Arial" panose="020B0604020202020204" pitchFamily="34" charset="0"/>
              </a:rPr>
              <a:t>Inostrancevia</a:t>
            </a:r>
            <a:r>
              <a:rPr lang="en-US" sz="1700" i="1" dirty="0" smtClean="0">
                <a:solidFill>
                  <a:schemeClr val="tx1"/>
                </a:solidFill>
                <a:latin typeface="Arial" panose="020B0604020202020204" pitchFamily="34" charset="0"/>
                <a:cs typeface="Arial" panose="020B0604020202020204" pitchFamily="34" charset="0"/>
              </a:rPr>
              <a:t> </a:t>
            </a:r>
            <a:r>
              <a:rPr lang="en-US" sz="1700" dirty="0">
                <a:solidFill>
                  <a:schemeClr val="tx1"/>
                </a:solidFill>
                <a:latin typeface="Arial" panose="020B0604020202020204" pitchFamily="34" charset="0"/>
                <a:cs typeface="Arial" panose="020B0604020202020204" pitchFamily="34" charset="0"/>
              </a:rPr>
              <a:t>preyed on a herbivore called </a:t>
            </a:r>
            <a:r>
              <a:rPr lang="en-US" sz="1700" i="1" dirty="0" err="1">
                <a:solidFill>
                  <a:schemeClr val="tx1"/>
                </a:solidFill>
                <a:latin typeface="Arial" panose="020B0604020202020204" pitchFamily="34" charset="0"/>
                <a:cs typeface="Arial" panose="020B0604020202020204" pitchFamily="34" charset="0"/>
              </a:rPr>
              <a:t>Scutosaurus</a:t>
            </a:r>
            <a:r>
              <a:rPr lang="en-US" sz="1700" i="1" dirty="0">
                <a:solidFill>
                  <a:schemeClr val="tx1"/>
                </a:solidFill>
                <a:latin typeface="Arial" panose="020B0604020202020204" pitchFamily="34" charset="0"/>
                <a:cs typeface="Arial" panose="020B0604020202020204" pitchFamily="34" charset="0"/>
              </a:rPr>
              <a:t> </a:t>
            </a:r>
            <a:r>
              <a:rPr lang="en-US" sz="1700" dirty="0">
                <a:solidFill>
                  <a:schemeClr val="tx1"/>
                </a:solidFill>
                <a:latin typeface="Arial" panose="020B0604020202020204" pitchFamily="34" charset="0"/>
                <a:cs typeface="Arial" panose="020B0604020202020204" pitchFamily="34" charset="0"/>
              </a:rPr>
              <a:t>(Figure </a:t>
            </a:r>
            <a:r>
              <a:rPr lang="en-US" sz="1700" b="1" dirty="0">
                <a:solidFill>
                  <a:schemeClr val="tx1"/>
                </a:solidFill>
                <a:latin typeface="Arial" panose="020B0604020202020204" pitchFamily="34" charset="0"/>
                <a:cs typeface="Arial" panose="020B0604020202020204" pitchFamily="34" charset="0"/>
              </a:rPr>
              <a:t>20.1</a:t>
            </a:r>
            <a:r>
              <a:rPr lang="en-US" sz="1700" dirty="0">
                <a:solidFill>
                  <a:schemeClr val="tx1"/>
                </a:solidFill>
                <a:latin typeface="Arial" panose="020B0604020202020204" pitchFamily="34" charset="0"/>
                <a:cs typeface="Arial" panose="020B0604020202020204" pitchFamily="34" charset="0"/>
              </a:rPr>
              <a:t>). Fossils of both of these dinosaurs are found in similar areas, and date from the same time. But we can only guess that these two species were part of the same food chain.</a:t>
            </a:r>
            <a:endParaRPr lang="en-GB" sz="1700" dirty="0">
              <a:solidFill>
                <a:schemeClr val="tx1"/>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a:ext>
            </a:extLst>
          </a:blip>
          <a:srcRect l="3538" t="27159" r="5900" b="1825"/>
          <a:stretch/>
        </p:blipFill>
        <p:spPr>
          <a:xfrm>
            <a:off x="5436096" y="2996952"/>
            <a:ext cx="3384376" cy="1830000"/>
          </a:xfrm>
          <a:prstGeom prst="rect">
            <a:avLst/>
          </a:prstGeom>
        </p:spPr>
      </p:pic>
      <p:sp>
        <p:nvSpPr>
          <p:cNvPr id="5" name="Rectangle 4"/>
          <p:cNvSpPr/>
          <p:nvPr/>
        </p:nvSpPr>
        <p:spPr>
          <a:xfrm>
            <a:off x="5436096" y="4797152"/>
            <a:ext cx="3384376" cy="1015663"/>
          </a:xfrm>
          <a:prstGeom prst="rect">
            <a:avLst/>
          </a:prstGeom>
        </p:spPr>
        <p:txBody>
          <a:bodyPr wrap="square">
            <a:spAutoFit/>
          </a:bodyPr>
          <a:lstStyle/>
          <a:p>
            <a:pPr indent="355600">
              <a:buClr>
                <a:srgbClr val="C00000"/>
              </a:buClr>
              <a:buSzPct val="80000"/>
              <a:buFont typeface="Arial" panose="020B0604020202020204" pitchFamily="34" charset="0"/>
              <a:buChar char="▲"/>
            </a:pPr>
            <a:r>
              <a:rPr lang="en-US" sz="1500" b="1" dirty="0"/>
              <a:t>Figure 20.1 </a:t>
            </a:r>
            <a:r>
              <a:rPr lang="en-US" sz="1500" dirty="0" smtClean="0"/>
              <a:t>- It </a:t>
            </a:r>
            <a:r>
              <a:rPr lang="en-US" sz="1500" dirty="0"/>
              <a:t>is possible that the predator </a:t>
            </a:r>
            <a:r>
              <a:rPr lang="en-US" sz="1500" dirty="0" err="1"/>
              <a:t>Inostrancevia</a:t>
            </a:r>
            <a:r>
              <a:rPr lang="en-US" sz="1500" dirty="0"/>
              <a:t> killed and ate the well-</a:t>
            </a:r>
            <a:r>
              <a:rPr lang="en-US" sz="1500" dirty="0" err="1"/>
              <a:t>armoured</a:t>
            </a:r>
            <a:r>
              <a:rPr lang="en-US" sz="1500" dirty="0"/>
              <a:t> herbivore </a:t>
            </a:r>
            <a:r>
              <a:rPr lang="en-US" sz="1500" dirty="0" err="1"/>
              <a:t>Scutosaurus</a:t>
            </a:r>
            <a:r>
              <a:rPr lang="en-US" sz="1500" dirty="0"/>
              <a:t>.</a:t>
            </a:r>
            <a:endParaRPr lang="en-GB" sz="1500" dirty="0"/>
          </a:p>
        </p:txBody>
      </p:sp>
    </p:spTree>
    <p:extLst>
      <p:ext uri="{BB962C8B-B14F-4D97-AF65-F5344CB8AC3E}">
        <p14:creationId xmlns:p14="http://schemas.microsoft.com/office/powerpoint/2010/main" val="2933940951"/>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20.1 - Ecology</a:t>
            </a:r>
            <a:endParaRPr lang="en-US" sz="4000" dirty="0"/>
          </a:p>
        </p:txBody>
      </p:sp>
      <p:sp>
        <p:nvSpPr>
          <p:cNvPr id="34" name="Rectangle 33"/>
          <p:cNvSpPr/>
          <p:nvPr/>
        </p:nvSpPr>
        <p:spPr>
          <a:xfrm>
            <a:off x="179513" y="1124744"/>
            <a:ext cx="6696743" cy="5647700"/>
          </a:xfrm>
          <a:prstGeom prst="rect">
            <a:avLst/>
          </a:prstGeom>
        </p:spPr>
        <p:txBody>
          <a:bodyPr wrap="square">
            <a:spAutoFit/>
          </a:bodyPr>
          <a:lstStyle/>
          <a:p>
            <a:pPr>
              <a:buClr>
                <a:srgbClr val="0070C0"/>
              </a:buClr>
              <a:buSzPct val="80000"/>
            </a:pPr>
            <a:r>
              <a:rPr lang="en-US" sz="1870" b="1" dirty="0" smtClean="0">
                <a:solidFill>
                  <a:srgbClr val="C00000"/>
                </a:solidFill>
              </a:rPr>
              <a:t>20.1 - Ecology</a:t>
            </a:r>
          </a:p>
          <a:p>
            <a:pPr marL="355600" indent="-355600">
              <a:buClr>
                <a:srgbClr val="0070C0"/>
              </a:buClr>
              <a:buSzPct val="80000"/>
              <a:buFont typeface="Wingdings 3" panose="05040102010807070707" pitchFamily="18" charset="2"/>
              <a:buChar char=""/>
            </a:pPr>
            <a:r>
              <a:rPr lang="en-US" sz="1870" dirty="0"/>
              <a:t>One very important way of studying living things is to study them where they live. Animals and plants do not live in complete isolation. They are affected by their surroundings, or environment. Their environment is also affected by them. The study of the interaction between living organisms and their environment is called ecology.</a:t>
            </a:r>
          </a:p>
          <a:p>
            <a:pPr marL="355600" indent="-355600">
              <a:buClr>
                <a:srgbClr val="0070C0"/>
              </a:buClr>
              <a:buSzPct val="80000"/>
              <a:buFont typeface="Wingdings 3" panose="05040102010807070707" pitchFamily="18" charset="2"/>
              <a:buChar char=""/>
            </a:pPr>
            <a:r>
              <a:rPr lang="en-US" sz="1870" dirty="0"/>
              <a:t>There are many words used in ecology with which it is useful to be familiar.</a:t>
            </a:r>
          </a:p>
          <a:p>
            <a:pPr marL="355600" indent="-355600">
              <a:buClr>
                <a:srgbClr val="0070C0"/>
              </a:buClr>
              <a:buSzPct val="80000"/>
              <a:buFont typeface="Wingdings 3" panose="05040102010807070707" pitchFamily="18" charset="2"/>
              <a:buChar char=""/>
            </a:pPr>
            <a:r>
              <a:rPr lang="en-US" sz="1870" dirty="0"/>
              <a:t>The area where an organism lives is called its habitat. The habitat of a tadpole might be a pond. There will probably be many tadpoles in the pond, forming a population of tadpoles. A population is a group of organisms of the same species, living in the same area at the same time.</a:t>
            </a:r>
          </a:p>
          <a:p>
            <a:pPr marL="355600" indent="-355600">
              <a:buClr>
                <a:srgbClr val="0070C0"/>
              </a:buClr>
              <a:buSzPct val="80000"/>
              <a:buFont typeface="Wingdings 3" panose="05040102010807070707" pitchFamily="18" charset="2"/>
              <a:buChar char=""/>
            </a:pPr>
            <a:r>
              <a:rPr lang="en-US" sz="1870" dirty="0"/>
              <a:t>But tadpoles will not be the only organisms living in the pond. There will be many other kinds of animals and plants making up the pond community. A community is all the organisms, of all the different species, living in the same habitat</a:t>
            </a:r>
            <a:r>
              <a:rPr lang="en-US" sz="1870" dirty="0" smtClean="0"/>
              <a:t>.</a:t>
            </a:r>
            <a:endParaRPr lang="en-US" sz="1870" dirty="0"/>
          </a:p>
        </p:txBody>
      </p:sp>
      <p:sp>
        <p:nvSpPr>
          <p:cNvPr id="4" name="Round Same Side Corner Rectangle 3">
            <a:hlinkClick r:id="" action="ppaction://noaction"/>
          </p:cNvPr>
          <p:cNvSpPr/>
          <p:nvPr/>
        </p:nvSpPr>
        <p:spPr>
          <a:xfrm>
            <a:off x="7067364" y="705600"/>
            <a:ext cx="600980" cy="324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265</a:t>
            </a:r>
            <a:endParaRPr lang="en-GB" sz="960" b="1" dirty="0">
              <a:latin typeface="Arial" panose="020B0604020202020204" pitchFamily="34" charset="0"/>
              <a:cs typeface="Arial" panose="020B0604020202020204" pitchFamily="34" charset="0"/>
            </a:endParaRPr>
          </a:p>
        </p:txBody>
      </p:sp>
      <p:pic>
        <p:nvPicPr>
          <p:cNvPr id="2050" name="Picture 2" descr="Image result for ecology"/>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6876256" y="1124744"/>
            <a:ext cx="2016224" cy="1499589"/>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ecology"/>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6876256" y="2725933"/>
            <a:ext cx="2016224" cy="1290605"/>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Image result for ecology"/>
          <p:cNvPicPr>
            <a:picLocks noChangeAspect="1" noChangeArrowheads="1"/>
          </p:cNvPicPr>
          <p:nvPr/>
        </p:nvPicPr>
        <p:blipFill rotWithShape="1">
          <a:blip r:embed="rId5" cstate="print">
            <a:extLst>
              <a:ext uri="{28A0092B-C50C-407E-A947-70E740481C1C}">
                <a14:useLocalDpi xmlns:a14="http://schemas.microsoft.com/office/drawing/2010/main"/>
              </a:ext>
            </a:extLst>
          </a:blip>
          <a:srcRect/>
          <a:stretch/>
        </p:blipFill>
        <p:spPr bwMode="auto">
          <a:xfrm>
            <a:off x="6876256" y="4118139"/>
            <a:ext cx="2016224" cy="1234938"/>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Image result for ecology"/>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a:stretch/>
        </p:blipFill>
        <p:spPr bwMode="auto">
          <a:xfrm>
            <a:off x="6876256" y="5460995"/>
            <a:ext cx="2016224" cy="10643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6942694"/>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20.1 - Ecology</a:t>
            </a:r>
            <a:endParaRPr lang="en-US" sz="4000" dirty="0"/>
          </a:p>
        </p:txBody>
      </p:sp>
      <p:sp>
        <p:nvSpPr>
          <p:cNvPr id="34" name="Rectangle 33"/>
          <p:cNvSpPr/>
          <p:nvPr/>
        </p:nvSpPr>
        <p:spPr>
          <a:xfrm>
            <a:off x="179512" y="1124744"/>
            <a:ext cx="8712967" cy="3693319"/>
          </a:xfrm>
          <a:prstGeom prst="rect">
            <a:avLst/>
          </a:prstGeom>
        </p:spPr>
        <p:txBody>
          <a:bodyPr wrap="square">
            <a:spAutoFit/>
          </a:bodyPr>
          <a:lstStyle/>
          <a:p>
            <a:pPr>
              <a:buClr>
                <a:srgbClr val="0070C0"/>
              </a:buClr>
              <a:buSzPct val="80000"/>
            </a:pPr>
            <a:r>
              <a:rPr lang="en-US" sz="1950" b="1" dirty="0" smtClean="0">
                <a:solidFill>
                  <a:srgbClr val="C00000"/>
                </a:solidFill>
              </a:rPr>
              <a:t>20.1 - Ecology</a:t>
            </a:r>
          </a:p>
          <a:p>
            <a:pPr marL="355600" indent="-355600">
              <a:buClr>
                <a:srgbClr val="0070C0"/>
              </a:buClr>
              <a:buSzPct val="80000"/>
              <a:buFont typeface="Wingdings 3" panose="05040102010807070707" pitchFamily="18" charset="2"/>
              <a:buChar char=""/>
            </a:pPr>
            <a:r>
              <a:rPr lang="en-US" sz="1950" dirty="0" smtClean="0"/>
              <a:t>The </a:t>
            </a:r>
            <a:r>
              <a:rPr lang="en-US" sz="1950" dirty="0"/>
              <a:t>living organisms in the pond, the water in it, the stones and the mud at the bottom, make up an ecosystem. An ecosystem consists of a community and its environment (Figure 20.2).</a:t>
            </a:r>
          </a:p>
          <a:p>
            <a:pPr marL="355600" indent="-355600">
              <a:buClr>
                <a:srgbClr val="0070C0"/>
              </a:buClr>
              <a:buSzPct val="80000"/>
              <a:buFont typeface="Wingdings 3" panose="05040102010807070707" pitchFamily="18" charset="2"/>
              <a:buChar char=""/>
            </a:pPr>
            <a:r>
              <a:rPr lang="en-US" sz="1950" dirty="0"/>
              <a:t>Within the ecosystem, each living organism has its own life to live and role to play. The way in which an organism lives its life in an ecosystem is called its niche. Tadpoles, for example, eat algae and other weeds in the pond; they disturb pebbles and mud at the bottom of shallow areas in the pond; they excrete ammonia into the water; they breathe in oxygen from the water, and breathe out carbon dioxide. </a:t>
            </a:r>
            <a:endParaRPr lang="en-US" sz="1950" dirty="0" smtClean="0"/>
          </a:p>
          <a:p>
            <a:pPr marL="355600" indent="-355600">
              <a:buClr>
                <a:srgbClr val="0070C0"/>
              </a:buClr>
              <a:buSzPct val="80000"/>
              <a:buFont typeface="Wingdings 3" panose="05040102010807070707" pitchFamily="18" charset="2"/>
              <a:buChar char=""/>
            </a:pPr>
            <a:r>
              <a:rPr lang="en-US" sz="1950" dirty="0" smtClean="0"/>
              <a:t>All </a:t>
            </a:r>
            <a:r>
              <a:rPr lang="en-US" sz="1950" dirty="0"/>
              <a:t>these things, and many others, help to describe the tadpoles’ role, or niche, in the ecosystem.</a:t>
            </a:r>
          </a:p>
        </p:txBody>
      </p:sp>
      <p:sp>
        <p:nvSpPr>
          <p:cNvPr id="4" name="Round Same Side Corner Rectangle 3">
            <a:hlinkClick r:id="" action="ppaction://noaction"/>
          </p:cNvPr>
          <p:cNvSpPr/>
          <p:nvPr/>
        </p:nvSpPr>
        <p:spPr>
          <a:xfrm>
            <a:off x="7067364" y="705600"/>
            <a:ext cx="600980" cy="324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265</a:t>
            </a:r>
            <a:endParaRPr lang="en-GB" sz="960" b="1" dirty="0">
              <a:latin typeface="Arial" panose="020B0604020202020204" pitchFamily="34" charset="0"/>
              <a:cs typeface="Arial" panose="020B0604020202020204" pitchFamily="34" charset="0"/>
            </a:endParaRPr>
          </a:p>
        </p:txBody>
      </p:sp>
      <p:sp>
        <p:nvSpPr>
          <p:cNvPr id="5" name="Round Same Side Corner Rectangle 4"/>
          <p:cNvSpPr/>
          <p:nvPr/>
        </p:nvSpPr>
        <p:spPr>
          <a:xfrm>
            <a:off x="192831" y="4905862"/>
            <a:ext cx="2088232" cy="374208"/>
          </a:xfrm>
          <a:prstGeom prst="round2SameRect">
            <a:avLst>
              <a:gd name="adj1" fmla="val 50000"/>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solidFill>
                  <a:schemeClr val="tx1"/>
                </a:solidFill>
                <a:latin typeface="Arial" panose="020B0604020202020204" pitchFamily="34" charset="0"/>
                <a:cs typeface="Arial" panose="020B0604020202020204" pitchFamily="34" charset="0"/>
              </a:rPr>
              <a:t>Key Definition</a:t>
            </a:r>
            <a:endParaRPr lang="en-GB" sz="2000" b="1" dirty="0">
              <a:solidFill>
                <a:schemeClr val="tx1"/>
              </a:solidFill>
              <a:latin typeface="Arial" panose="020B0604020202020204" pitchFamily="34" charset="0"/>
              <a:cs typeface="Arial" panose="020B0604020202020204" pitchFamily="34" charset="0"/>
            </a:endParaRPr>
          </a:p>
        </p:txBody>
      </p:sp>
      <p:sp>
        <p:nvSpPr>
          <p:cNvPr id="6" name="Round Same Side Corner Rectangle 5"/>
          <p:cNvSpPr/>
          <p:nvPr/>
        </p:nvSpPr>
        <p:spPr>
          <a:xfrm flipV="1">
            <a:off x="192831" y="5302706"/>
            <a:ext cx="8699647" cy="1294646"/>
          </a:xfrm>
          <a:prstGeom prst="round2SameRect">
            <a:avLst/>
          </a:prstGeom>
          <a:no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extBox 6"/>
          <p:cNvSpPr txBox="1"/>
          <p:nvPr/>
        </p:nvSpPr>
        <p:spPr>
          <a:xfrm>
            <a:off x="251520" y="5366246"/>
            <a:ext cx="8555630" cy="1231106"/>
          </a:xfrm>
          <a:prstGeom prst="rect">
            <a:avLst/>
          </a:prstGeom>
          <a:noFill/>
        </p:spPr>
        <p:txBody>
          <a:bodyPr wrap="square" rtlCol="0">
            <a:spAutoFit/>
          </a:bodyPr>
          <a:lstStyle/>
          <a:p>
            <a:r>
              <a:rPr lang="en-US" sz="1850" b="1" dirty="0">
                <a:solidFill>
                  <a:srgbClr val="C00000"/>
                </a:solidFill>
              </a:rPr>
              <a:t>population</a:t>
            </a:r>
            <a:r>
              <a:rPr lang="en-US" sz="1850" dirty="0"/>
              <a:t> - a group of organisms of one species, living in the same area at the same time </a:t>
            </a:r>
            <a:r>
              <a:rPr lang="en-US" sz="1850" b="1" dirty="0" smtClean="0">
                <a:solidFill>
                  <a:srgbClr val="C00000"/>
                </a:solidFill>
              </a:rPr>
              <a:t>ecosystem</a:t>
            </a:r>
            <a:r>
              <a:rPr lang="en-US" sz="1850" dirty="0" smtClean="0"/>
              <a:t> </a:t>
            </a:r>
            <a:r>
              <a:rPr lang="en-US" sz="1850" dirty="0"/>
              <a:t>- a unit containing all of </a:t>
            </a:r>
            <a:r>
              <a:rPr lang="en-US" sz="1850" dirty="0" smtClean="0"/>
              <a:t>the organisms </a:t>
            </a:r>
            <a:r>
              <a:rPr lang="en-US" sz="1850" dirty="0"/>
              <a:t>and their environment, interacting together, in a given area e.g. decomposing log or a lake</a:t>
            </a:r>
          </a:p>
          <a:p>
            <a:r>
              <a:rPr lang="en-US" sz="1850" b="1" dirty="0">
                <a:solidFill>
                  <a:srgbClr val="C00000"/>
                </a:solidFill>
              </a:rPr>
              <a:t>community</a:t>
            </a:r>
            <a:r>
              <a:rPr lang="en-US" sz="1850" dirty="0"/>
              <a:t> - all of the populations of different species in an ecosystem</a:t>
            </a:r>
            <a:endParaRPr lang="en-GB" sz="1850" dirty="0"/>
          </a:p>
        </p:txBody>
      </p:sp>
    </p:spTree>
    <p:extLst>
      <p:ext uri="{BB962C8B-B14F-4D97-AF65-F5344CB8AC3E}">
        <p14:creationId xmlns:p14="http://schemas.microsoft.com/office/powerpoint/2010/main" val="1210241148"/>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20.1 - Ecology</a:t>
            </a:r>
            <a:endParaRPr lang="en-US" sz="4000" dirty="0"/>
          </a:p>
        </p:txBody>
      </p:sp>
      <p:sp>
        <p:nvSpPr>
          <p:cNvPr id="4" name="Round Same Side Corner Rectangle 3">
            <a:hlinkClick r:id="" action="ppaction://noaction"/>
          </p:cNvPr>
          <p:cNvSpPr/>
          <p:nvPr/>
        </p:nvSpPr>
        <p:spPr>
          <a:xfrm>
            <a:off x="7067364" y="705600"/>
            <a:ext cx="600980" cy="324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265</a:t>
            </a:r>
            <a:endParaRPr lang="en-GB" sz="960" b="1" dirty="0">
              <a:latin typeface="Arial" panose="020B0604020202020204" pitchFamily="34" charset="0"/>
              <a:cs typeface="Arial" panose="020B0604020202020204" pitchFamily="34" charset="0"/>
            </a:endParaRPr>
          </a:p>
        </p:txBody>
      </p:sp>
      <p:sp>
        <p:nvSpPr>
          <p:cNvPr id="8" name="Rectangle 7"/>
          <p:cNvSpPr/>
          <p:nvPr/>
        </p:nvSpPr>
        <p:spPr>
          <a:xfrm>
            <a:off x="251520" y="6288880"/>
            <a:ext cx="8640960" cy="380480"/>
          </a:xfrm>
          <a:prstGeom prst="rect">
            <a:avLst/>
          </a:prstGeom>
        </p:spPr>
        <p:txBody>
          <a:bodyPr wrap="square" lIns="36000" tIns="36000" rIns="36000" bIns="36000">
            <a:spAutoFit/>
          </a:bodyPr>
          <a:lstStyle/>
          <a:p>
            <a:pPr indent="361950">
              <a:buClr>
                <a:srgbClr val="C00000"/>
              </a:buClr>
              <a:buFont typeface="Arial" panose="020B0604020202020204" pitchFamily="34" charset="0"/>
              <a:buChar char="▲"/>
            </a:pPr>
            <a:r>
              <a:rPr lang="en-US" sz="2000" b="1" dirty="0"/>
              <a:t>Figure </a:t>
            </a:r>
            <a:r>
              <a:rPr lang="en-US" sz="2000" b="1" dirty="0" smtClean="0"/>
              <a:t>20.2 – </a:t>
            </a:r>
            <a:r>
              <a:rPr lang="en-US" sz="2000" dirty="0"/>
              <a:t>A pond and its inhabitants - an example of an ecosystem.</a:t>
            </a:r>
            <a:endParaRPr lang="en-GB" sz="2000" dirty="0"/>
          </a:p>
        </p:txBody>
      </p:sp>
      <p:pic>
        <p:nvPicPr>
          <p:cNvPr id="3" name="Picture 2"/>
          <p:cNvPicPr>
            <a:picLocks noChangeAspect="1"/>
          </p:cNvPicPr>
          <p:nvPr/>
        </p:nvPicPr>
        <p:blipFill rotWithShape="1">
          <a:blip r:embed="rId3" cstate="print">
            <a:lum bright="-47000" contrast="75000"/>
            <a:extLst>
              <a:ext uri="{28A0092B-C50C-407E-A947-70E740481C1C}">
                <a14:useLocalDpi xmlns:a14="http://schemas.microsoft.com/office/drawing/2010/main"/>
              </a:ext>
            </a:extLst>
          </a:blip>
          <a:srcRect l="6688" t="19185" r="16925" b="7980"/>
          <a:stretch/>
        </p:blipFill>
        <p:spPr>
          <a:xfrm>
            <a:off x="179512" y="1124743"/>
            <a:ext cx="8730970" cy="5164137"/>
          </a:xfrm>
          <a:prstGeom prst="rect">
            <a:avLst/>
          </a:prstGeom>
        </p:spPr>
      </p:pic>
      <p:sp>
        <p:nvSpPr>
          <p:cNvPr id="9" name="TextBox 8"/>
          <p:cNvSpPr txBox="1"/>
          <p:nvPr/>
        </p:nvSpPr>
        <p:spPr>
          <a:xfrm>
            <a:off x="2267744" y="1052736"/>
            <a:ext cx="2520280" cy="1708160"/>
          </a:xfrm>
          <a:prstGeom prst="rect">
            <a:avLst/>
          </a:prstGeom>
          <a:solidFill>
            <a:schemeClr val="bg1"/>
          </a:solidFill>
        </p:spPr>
        <p:txBody>
          <a:bodyPr wrap="square" rtlCol="0">
            <a:spAutoFit/>
          </a:bodyPr>
          <a:lstStyle/>
          <a:p>
            <a:r>
              <a:rPr lang="en-GB" sz="1500" dirty="0" smtClean="0"/>
              <a:t>The pond and its inhabitants make up an ecosystem.</a:t>
            </a:r>
          </a:p>
          <a:p>
            <a:endParaRPr lang="en-GB" sz="1500" dirty="0"/>
          </a:p>
          <a:p>
            <a:r>
              <a:rPr lang="en-GB" sz="1500" dirty="0" smtClean="0"/>
              <a:t>All the organisms of one species make up a population</a:t>
            </a:r>
            <a:endParaRPr lang="en-GB" sz="1500" dirty="0"/>
          </a:p>
        </p:txBody>
      </p:sp>
      <p:sp>
        <p:nvSpPr>
          <p:cNvPr id="12" name="TextBox 11"/>
          <p:cNvSpPr txBox="1"/>
          <p:nvPr/>
        </p:nvSpPr>
        <p:spPr>
          <a:xfrm>
            <a:off x="4283968" y="1745233"/>
            <a:ext cx="1980220" cy="323165"/>
          </a:xfrm>
          <a:prstGeom prst="rect">
            <a:avLst/>
          </a:prstGeom>
          <a:solidFill>
            <a:schemeClr val="bg1"/>
          </a:solidFill>
        </p:spPr>
        <p:txBody>
          <a:bodyPr wrap="square" rtlCol="0">
            <a:spAutoFit/>
          </a:bodyPr>
          <a:lstStyle/>
          <a:p>
            <a:r>
              <a:rPr lang="en-GB" sz="1500" dirty="0" smtClean="0"/>
              <a:t>The pond is a habitat</a:t>
            </a:r>
            <a:endParaRPr lang="en-GB" sz="1500" dirty="0"/>
          </a:p>
        </p:txBody>
      </p:sp>
      <p:sp>
        <p:nvSpPr>
          <p:cNvPr id="13" name="TextBox 12"/>
          <p:cNvSpPr txBox="1"/>
          <p:nvPr/>
        </p:nvSpPr>
        <p:spPr>
          <a:xfrm>
            <a:off x="6240639" y="1938898"/>
            <a:ext cx="2602104" cy="553998"/>
          </a:xfrm>
          <a:prstGeom prst="rect">
            <a:avLst/>
          </a:prstGeom>
          <a:solidFill>
            <a:schemeClr val="bg1"/>
          </a:solidFill>
        </p:spPr>
        <p:txBody>
          <a:bodyPr wrap="square" rtlCol="0">
            <a:spAutoFit/>
          </a:bodyPr>
          <a:lstStyle/>
          <a:p>
            <a:r>
              <a:rPr lang="en-GB" sz="1500" dirty="0" smtClean="0"/>
              <a:t>All the inhabitants of the pond make up a community.</a:t>
            </a:r>
            <a:endParaRPr lang="en-GB" sz="1500" dirty="0"/>
          </a:p>
        </p:txBody>
      </p:sp>
    </p:spTree>
    <p:extLst>
      <p:ext uri="{BB962C8B-B14F-4D97-AF65-F5344CB8AC3E}">
        <p14:creationId xmlns:p14="http://schemas.microsoft.com/office/powerpoint/2010/main" val="1807324133"/>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20.2 – Energy Flow</a:t>
            </a:r>
            <a:endParaRPr lang="en-US" sz="4000" dirty="0"/>
          </a:p>
        </p:txBody>
      </p:sp>
      <p:sp>
        <p:nvSpPr>
          <p:cNvPr id="34" name="Rectangle 33"/>
          <p:cNvSpPr/>
          <p:nvPr/>
        </p:nvSpPr>
        <p:spPr>
          <a:xfrm>
            <a:off x="179512" y="1124744"/>
            <a:ext cx="8712967" cy="3893374"/>
          </a:xfrm>
          <a:prstGeom prst="rect">
            <a:avLst/>
          </a:prstGeom>
        </p:spPr>
        <p:txBody>
          <a:bodyPr wrap="square">
            <a:spAutoFit/>
          </a:bodyPr>
          <a:lstStyle/>
          <a:p>
            <a:pPr marL="355600" indent="-355600">
              <a:buClr>
                <a:srgbClr val="0070C0"/>
              </a:buClr>
              <a:buSzPct val="80000"/>
              <a:buFont typeface="Wingdings 3" panose="05040102010807070707" pitchFamily="18" charset="2"/>
              <a:buChar char=""/>
            </a:pPr>
            <a:r>
              <a:rPr lang="en-US" sz="1860" dirty="0" smtClean="0"/>
              <a:t>All </a:t>
            </a:r>
            <a:r>
              <a:rPr lang="en-US" sz="1860" dirty="0"/>
              <a:t>living organisms need energy. They get energy from food, by respiration. All the energy in an ecosystem originates from the Sun. Some of the energy in sunlight is captured by plants, and used to make food - glucose, starch and other organic substances such as fats and proteins. These contain some of the energy from the sunlight. When the plant needs energy, it breaks down some of this food by respiration.</a:t>
            </a:r>
          </a:p>
          <a:p>
            <a:pPr marL="355600" indent="-355600">
              <a:buClr>
                <a:srgbClr val="0070C0"/>
              </a:buClr>
              <a:buSzPct val="80000"/>
              <a:buFont typeface="Wingdings 3" panose="05040102010807070707" pitchFamily="18" charset="2"/>
              <a:buChar char=""/>
            </a:pPr>
            <a:r>
              <a:rPr lang="en-US" sz="1860" dirty="0"/>
              <a:t>Animals get their food, and therefore their energy, by ingesting (eating) plants, or by eating animals which have eaten plants.</a:t>
            </a:r>
          </a:p>
          <a:p>
            <a:pPr marL="355600" indent="-355600">
              <a:buClr>
                <a:srgbClr val="0070C0"/>
              </a:buClr>
              <a:buSzPct val="80000"/>
              <a:buFont typeface="Wingdings 3" panose="05040102010807070707" pitchFamily="18" charset="2"/>
              <a:buChar char=""/>
            </a:pPr>
            <a:r>
              <a:rPr lang="en-US" sz="1860" dirty="0"/>
              <a:t>The sequence by which energy, in the form of chemical energy in food, passes from a plant to an animal and then to other animals, is called a food chair. Figure 20.3 shows one example of a food chain.</a:t>
            </a:r>
          </a:p>
          <a:p>
            <a:pPr marL="355600" indent="-355600">
              <a:buClr>
                <a:srgbClr val="0070C0"/>
              </a:buClr>
              <a:buSzPct val="80000"/>
              <a:buFont typeface="Wingdings 3" panose="05040102010807070707" pitchFamily="18" charset="2"/>
              <a:buChar char=""/>
            </a:pPr>
            <a:r>
              <a:rPr lang="en-US" sz="1860" dirty="0"/>
              <a:t>Many different food chains link to form a food web. Figure 20.4 shows an example of a food web.</a:t>
            </a:r>
          </a:p>
        </p:txBody>
      </p:sp>
      <p:sp>
        <p:nvSpPr>
          <p:cNvPr id="4" name="Round Same Side Corner Rectangle 3">
            <a:hlinkClick r:id="" action="ppaction://noaction"/>
          </p:cNvPr>
          <p:cNvSpPr/>
          <p:nvPr/>
        </p:nvSpPr>
        <p:spPr>
          <a:xfrm>
            <a:off x="7067364" y="705600"/>
            <a:ext cx="600980" cy="324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266</a:t>
            </a:r>
            <a:endParaRPr lang="en-GB" sz="96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lum bright="-47000" contrast="75000"/>
            <a:extLst>
              <a:ext uri="{28A0092B-C50C-407E-A947-70E740481C1C}">
                <a14:useLocalDpi xmlns:a14="http://schemas.microsoft.com/office/drawing/2010/main"/>
              </a:ext>
            </a:extLst>
          </a:blip>
          <a:srcRect l="4132" t="19836" r="9918" b="8846"/>
          <a:stretch/>
        </p:blipFill>
        <p:spPr>
          <a:xfrm>
            <a:off x="251520" y="5085184"/>
            <a:ext cx="8561708" cy="1327502"/>
          </a:xfrm>
          <a:prstGeom prst="rect">
            <a:avLst/>
          </a:prstGeom>
        </p:spPr>
      </p:pic>
      <p:sp>
        <p:nvSpPr>
          <p:cNvPr id="3" name="Rectangle 2"/>
          <p:cNvSpPr/>
          <p:nvPr/>
        </p:nvSpPr>
        <p:spPr>
          <a:xfrm>
            <a:off x="179512" y="6309320"/>
            <a:ext cx="3217676" cy="369332"/>
          </a:xfrm>
          <a:prstGeom prst="rect">
            <a:avLst/>
          </a:prstGeom>
        </p:spPr>
        <p:txBody>
          <a:bodyPr wrap="none">
            <a:spAutoFit/>
          </a:bodyPr>
          <a:lstStyle/>
          <a:p>
            <a:pPr marL="285750" indent="-285750">
              <a:buClr>
                <a:srgbClr val="C00000"/>
              </a:buClr>
              <a:buSzPct val="80000"/>
              <a:buFont typeface="Arial" panose="020B0604020202020204" pitchFamily="34" charset="0"/>
              <a:buChar char="▲"/>
            </a:pPr>
            <a:r>
              <a:rPr lang="en-US" b="1" dirty="0"/>
              <a:t>Figure 20.3 </a:t>
            </a:r>
            <a:r>
              <a:rPr lang="en-US" dirty="0" smtClean="0"/>
              <a:t>- A </a:t>
            </a:r>
            <a:r>
              <a:rPr lang="en-US" dirty="0"/>
              <a:t>food chain.</a:t>
            </a:r>
            <a:endParaRPr lang="en-GB" dirty="0"/>
          </a:p>
        </p:txBody>
      </p:sp>
      <p:sp>
        <p:nvSpPr>
          <p:cNvPr id="8" name="TextBox 7"/>
          <p:cNvSpPr txBox="1"/>
          <p:nvPr/>
        </p:nvSpPr>
        <p:spPr>
          <a:xfrm>
            <a:off x="179511" y="4823574"/>
            <a:ext cx="8712967" cy="307777"/>
          </a:xfrm>
          <a:prstGeom prst="rect">
            <a:avLst/>
          </a:prstGeom>
          <a:noFill/>
        </p:spPr>
        <p:txBody>
          <a:bodyPr wrap="square" rtlCol="0">
            <a:spAutoFit/>
          </a:bodyPr>
          <a:lstStyle/>
          <a:p>
            <a:pPr>
              <a:tabLst>
                <a:tab pos="2605088" algn="l"/>
                <a:tab pos="5745163" algn="l"/>
              </a:tabLst>
            </a:pPr>
            <a:r>
              <a:rPr lang="en-GB" sz="1400" dirty="0" smtClean="0"/>
              <a:t>Plant – primary producers	Grasshopper – a primary consumer	Flycatcher – a secondary producer</a:t>
            </a:r>
            <a:endParaRPr lang="en-GB" sz="1400" dirty="0"/>
          </a:p>
        </p:txBody>
      </p:sp>
      <p:sp>
        <p:nvSpPr>
          <p:cNvPr id="9" name="Rectangle 8">
            <a:hlinkClick r:id="rId4" action="ppaction://hlinksldjump"/>
          </p:cNvPr>
          <p:cNvSpPr/>
          <p:nvPr/>
        </p:nvSpPr>
        <p:spPr>
          <a:xfrm>
            <a:off x="8238134" y="3861048"/>
            <a:ext cx="663964" cy="830997"/>
          </a:xfrm>
          <a:prstGeom prst="rect">
            <a:avLst/>
          </a:prstGeom>
        </p:spPr>
        <p:txBody>
          <a:bodyPr wrap="none">
            <a:spAutoFit/>
          </a:bodyPr>
          <a:lstStyle/>
          <a:p>
            <a:r>
              <a:rPr lang="en-US" sz="4800" b="1" dirty="0" smtClean="0">
                <a:solidFill>
                  <a:srgbClr val="FF0000"/>
                </a:solidFill>
              </a:rPr>
              <a:t>Q</a:t>
            </a:r>
            <a:endParaRPr lang="en-GB" sz="4800" dirty="0">
              <a:solidFill>
                <a:srgbClr val="FF0000"/>
              </a:solidFill>
            </a:endParaRPr>
          </a:p>
        </p:txBody>
      </p:sp>
    </p:spTree>
    <p:extLst>
      <p:ext uri="{BB962C8B-B14F-4D97-AF65-F5344CB8AC3E}">
        <p14:creationId xmlns:p14="http://schemas.microsoft.com/office/powerpoint/2010/main" val="1459750566"/>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20.2 – Energy Flow</a:t>
            </a:r>
            <a:endParaRPr lang="en-US" sz="4000" dirty="0"/>
          </a:p>
        </p:txBody>
      </p:sp>
      <p:sp>
        <p:nvSpPr>
          <p:cNvPr id="4" name="Round Same Side Corner Rectangle 3">
            <a:hlinkClick r:id="" action="ppaction://noaction"/>
          </p:cNvPr>
          <p:cNvSpPr/>
          <p:nvPr/>
        </p:nvSpPr>
        <p:spPr>
          <a:xfrm>
            <a:off x="7067364" y="705600"/>
            <a:ext cx="600980" cy="324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266</a:t>
            </a:r>
            <a:endParaRPr lang="en-GB" sz="960" b="1" dirty="0">
              <a:latin typeface="Arial" panose="020B0604020202020204" pitchFamily="34" charset="0"/>
              <a:cs typeface="Arial" panose="020B0604020202020204" pitchFamily="34" charset="0"/>
            </a:endParaRPr>
          </a:p>
        </p:txBody>
      </p:sp>
      <p:sp>
        <p:nvSpPr>
          <p:cNvPr id="3" name="Rectangle 2"/>
          <p:cNvSpPr/>
          <p:nvPr/>
        </p:nvSpPr>
        <p:spPr>
          <a:xfrm>
            <a:off x="179512" y="6309320"/>
            <a:ext cx="3153556" cy="369332"/>
          </a:xfrm>
          <a:prstGeom prst="rect">
            <a:avLst/>
          </a:prstGeom>
        </p:spPr>
        <p:txBody>
          <a:bodyPr wrap="none">
            <a:spAutoFit/>
          </a:bodyPr>
          <a:lstStyle/>
          <a:p>
            <a:pPr marL="285750" indent="-285750">
              <a:buClr>
                <a:srgbClr val="C00000"/>
              </a:buClr>
              <a:buSzPct val="80000"/>
              <a:buFont typeface="Arial" panose="020B0604020202020204" pitchFamily="34" charset="0"/>
              <a:buChar char="▲"/>
            </a:pPr>
            <a:r>
              <a:rPr lang="en-US" b="1" dirty="0"/>
              <a:t>Figure </a:t>
            </a:r>
            <a:r>
              <a:rPr lang="en-US" b="1" dirty="0" smtClean="0"/>
              <a:t>20.4 </a:t>
            </a:r>
            <a:r>
              <a:rPr lang="en-US" dirty="0"/>
              <a:t>- </a:t>
            </a:r>
            <a:r>
              <a:rPr lang="en-US" dirty="0" smtClean="0"/>
              <a:t> A </a:t>
            </a:r>
            <a:r>
              <a:rPr lang="en-US" dirty="0"/>
              <a:t>food web.</a:t>
            </a:r>
            <a:endParaRPr lang="en-GB" dirty="0"/>
          </a:p>
        </p:txBody>
      </p:sp>
      <p:pic>
        <p:nvPicPr>
          <p:cNvPr id="5" name="Picture 4"/>
          <p:cNvPicPr>
            <a:picLocks noChangeAspect="1"/>
          </p:cNvPicPr>
          <p:nvPr/>
        </p:nvPicPr>
        <p:blipFill rotWithShape="1">
          <a:blip r:embed="rId3" cstate="print">
            <a:lum bright="-47000" contrast="75000"/>
            <a:extLst>
              <a:ext uri="{28A0092B-C50C-407E-A947-70E740481C1C}">
                <a14:useLocalDpi xmlns:a14="http://schemas.microsoft.com/office/drawing/2010/main"/>
              </a:ext>
            </a:extLst>
          </a:blip>
          <a:srcRect l="16138" t="19185" r="6809" b="6580"/>
          <a:stretch/>
        </p:blipFill>
        <p:spPr>
          <a:xfrm>
            <a:off x="179512" y="1124743"/>
            <a:ext cx="8712968" cy="5184577"/>
          </a:xfrm>
          <a:prstGeom prst="rect">
            <a:avLst/>
          </a:prstGeom>
        </p:spPr>
      </p:pic>
      <p:sp>
        <p:nvSpPr>
          <p:cNvPr id="6" name="Rectangle 5">
            <a:hlinkClick r:id="rId4" action="ppaction://hlinksldjump"/>
          </p:cNvPr>
          <p:cNvSpPr/>
          <p:nvPr/>
        </p:nvSpPr>
        <p:spPr>
          <a:xfrm>
            <a:off x="8238134" y="1124744"/>
            <a:ext cx="663964" cy="830997"/>
          </a:xfrm>
          <a:prstGeom prst="rect">
            <a:avLst/>
          </a:prstGeom>
        </p:spPr>
        <p:txBody>
          <a:bodyPr wrap="none">
            <a:spAutoFit/>
          </a:bodyPr>
          <a:lstStyle/>
          <a:p>
            <a:r>
              <a:rPr lang="en-US" sz="4800" b="1" dirty="0" smtClean="0">
                <a:solidFill>
                  <a:srgbClr val="FF0000"/>
                </a:solidFill>
              </a:rPr>
              <a:t>Q</a:t>
            </a:r>
            <a:endParaRPr lang="en-GB" sz="4800" dirty="0">
              <a:solidFill>
                <a:srgbClr val="FF0000"/>
              </a:solidFill>
            </a:endParaRPr>
          </a:p>
        </p:txBody>
      </p:sp>
    </p:spTree>
    <p:extLst>
      <p:ext uri="{BB962C8B-B14F-4D97-AF65-F5344CB8AC3E}">
        <p14:creationId xmlns:p14="http://schemas.microsoft.com/office/powerpoint/2010/main" val="531756830"/>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20.2 – Energy Flow</a:t>
            </a:r>
            <a:endParaRPr lang="en-US" sz="4000" dirty="0"/>
          </a:p>
        </p:txBody>
      </p:sp>
      <p:sp>
        <p:nvSpPr>
          <p:cNvPr id="4" name="Round Same Side Corner Rectangle 3">
            <a:hlinkClick r:id="" action="ppaction://noaction"/>
          </p:cNvPr>
          <p:cNvSpPr/>
          <p:nvPr/>
        </p:nvSpPr>
        <p:spPr>
          <a:xfrm>
            <a:off x="7067364" y="705600"/>
            <a:ext cx="600980" cy="324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266</a:t>
            </a:r>
            <a:endParaRPr lang="en-GB" sz="960" b="1" dirty="0">
              <a:latin typeface="Arial" panose="020B0604020202020204" pitchFamily="34" charset="0"/>
              <a:cs typeface="Arial" panose="020B0604020202020204" pitchFamily="34" charset="0"/>
            </a:endParaRPr>
          </a:p>
        </p:txBody>
      </p:sp>
      <p:sp>
        <p:nvSpPr>
          <p:cNvPr id="6" name="Round Same Side Corner Rectangle 5"/>
          <p:cNvSpPr/>
          <p:nvPr/>
        </p:nvSpPr>
        <p:spPr>
          <a:xfrm>
            <a:off x="179512" y="1124744"/>
            <a:ext cx="2448272" cy="446216"/>
          </a:xfrm>
          <a:prstGeom prst="round2SameRect">
            <a:avLst>
              <a:gd name="adj1" fmla="val 50000"/>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chemeClr val="tx1"/>
                </a:solidFill>
                <a:latin typeface="Arial" panose="020B0604020202020204" pitchFamily="34" charset="0"/>
                <a:cs typeface="Arial" panose="020B0604020202020204" pitchFamily="34" charset="0"/>
              </a:rPr>
              <a:t>Key Definition</a:t>
            </a:r>
            <a:endParaRPr lang="en-GB" sz="2400" b="1" dirty="0">
              <a:solidFill>
                <a:schemeClr val="tx1"/>
              </a:solidFill>
              <a:latin typeface="Arial" panose="020B0604020202020204" pitchFamily="34" charset="0"/>
              <a:cs typeface="Arial" panose="020B0604020202020204" pitchFamily="34" charset="0"/>
            </a:endParaRPr>
          </a:p>
        </p:txBody>
      </p:sp>
      <p:sp>
        <p:nvSpPr>
          <p:cNvPr id="7" name="Round Same Side Corner Rectangle 6"/>
          <p:cNvSpPr/>
          <p:nvPr/>
        </p:nvSpPr>
        <p:spPr>
          <a:xfrm flipV="1">
            <a:off x="179512" y="1579428"/>
            <a:ext cx="8712968" cy="2353628"/>
          </a:xfrm>
          <a:prstGeom prst="round2SameRect">
            <a:avLst/>
          </a:prstGeom>
          <a:no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TextBox 7"/>
          <p:cNvSpPr txBox="1"/>
          <p:nvPr/>
        </p:nvSpPr>
        <p:spPr>
          <a:xfrm>
            <a:off x="323528" y="1642968"/>
            <a:ext cx="8568952" cy="2400657"/>
          </a:xfrm>
          <a:prstGeom prst="rect">
            <a:avLst/>
          </a:prstGeom>
          <a:noFill/>
        </p:spPr>
        <p:txBody>
          <a:bodyPr wrap="square" rtlCol="0">
            <a:spAutoFit/>
          </a:bodyPr>
          <a:lstStyle/>
          <a:p>
            <a:r>
              <a:rPr lang="en-US" sz="3000" b="1" dirty="0">
                <a:solidFill>
                  <a:srgbClr val="C00000"/>
                </a:solidFill>
              </a:rPr>
              <a:t>food chain </a:t>
            </a:r>
            <a:r>
              <a:rPr lang="en-US" sz="3000" dirty="0"/>
              <a:t>- a diagram showing the flow of energy from one organism to the next beginning with a producer</a:t>
            </a:r>
          </a:p>
          <a:p>
            <a:r>
              <a:rPr lang="en-US" sz="3000" b="1" dirty="0">
                <a:solidFill>
                  <a:srgbClr val="C00000"/>
                </a:solidFill>
              </a:rPr>
              <a:t>food web </a:t>
            </a:r>
            <a:r>
              <a:rPr lang="en-US" sz="3000" dirty="0"/>
              <a:t>- a network of interconnected food chains</a:t>
            </a:r>
            <a:endParaRPr lang="en-GB" sz="3000" dirty="0"/>
          </a:p>
        </p:txBody>
      </p:sp>
      <p:sp>
        <p:nvSpPr>
          <p:cNvPr id="9" name="Rectangle 8"/>
          <p:cNvSpPr/>
          <p:nvPr/>
        </p:nvSpPr>
        <p:spPr>
          <a:xfrm>
            <a:off x="165110" y="4077072"/>
            <a:ext cx="8727370" cy="2554545"/>
          </a:xfrm>
          <a:prstGeom prst="rect">
            <a:avLst/>
          </a:prstGeom>
          <a:solidFill>
            <a:srgbClr val="F5FC9A"/>
          </a:solidFill>
          <a:ln w="57150">
            <a:solidFill>
              <a:srgbClr val="002060"/>
            </a:solidFill>
          </a:ln>
        </p:spPr>
        <p:txBody>
          <a:bodyPr wrap="square">
            <a:spAutoFit/>
          </a:bodyPr>
          <a:lstStyle/>
          <a:p>
            <a:pPr>
              <a:buClr>
                <a:srgbClr val="0070C0"/>
              </a:buClr>
            </a:pPr>
            <a:r>
              <a:rPr lang="en-US" sz="3200" b="1" dirty="0">
                <a:solidFill>
                  <a:srgbClr val="C00000"/>
                </a:solidFill>
              </a:rPr>
              <a:t>Questions </a:t>
            </a:r>
            <a:endParaRPr lang="en-US" sz="3200" b="1" dirty="0" smtClean="0">
              <a:solidFill>
                <a:srgbClr val="C00000"/>
              </a:solidFill>
            </a:endParaRPr>
          </a:p>
          <a:p>
            <a:pPr marL="1069975" indent="-1069975">
              <a:buClr>
                <a:srgbClr val="0070C0"/>
              </a:buClr>
            </a:pPr>
            <a:r>
              <a:rPr lang="en-US" sz="3200" b="1" dirty="0" smtClean="0"/>
              <a:t>20.1</a:t>
            </a:r>
            <a:r>
              <a:rPr lang="en-US" sz="3200" dirty="0" smtClean="0"/>
              <a:t> 	What </a:t>
            </a:r>
            <a:r>
              <a:rPr lang="en-US" sz="3200" dirty="0"/>
              <a:t>is ecology?</a:t>
            </a:r>
          </a:p>
          <a:p>
            <a:pPr marL="1069975" indent="-1069975">
              <a:buClr>
                <a:srgbClr val="0070C0"/>
              </a:buClr>
            </a:pPr>
            <a:r>
              <a:rPr lang="en-US" sz="3200" b="1" dirty="0"/>
              <a:t>20.2</a:t>
            </a:r>
            <a:r>
              <a:rPr lang="en-US" sz="3200" dirty="0"/>
              <a:t> </a:t>
            </a:r>
            <a:r>
              <a:rPr lang="en-US" sz="3200" dirty="0" smtClean="0"/>
              <a:t>	What </a:t>
            </a:r>
            <a:r>
              <a:rPr lang="en-US" sz="3200" dirty="0"/>
              <a:t>is a population?</a:t>
            </a:r>
          </a:p>
          <a:p>
            <a:pPr marL="1069975" indent="-1069975">
              <a:buClr>
                <a:srgbClr val="0070C0"/>
              </a:buClr>
            </a:pPr>
            <a:r>
              <a:rPr lang="en-US" sz="3200" b="1" dirty="0"/>
              <a:t>20.3</a:t>
            </a:r>
            <a:r>
              <a:rPr lang="en-US" sz="3200" dirty="0"/>
              <a:t> </a:t>
            </a:r>
            <a:r>
              <a:rPr lang="en-US" sz="3200" dirty="0" smtClean="0"/>
              <a:t>	Give </a:t>
            </a:r>
            <a:r>
              <a:rPr lang="en-US" sz="3200" dirty="0"/>
              <a:t>two examples of an ecosystem, other than a pond.</a:t>
            </a:r>
            <a:endParaRPr lang="en-GB" sz="3200" dirty="0"/>
          </a:p>
        </p:txBody>
      </p:sp>
      <p:sp>
        <p:nvSpPr>
          <p:cNvPr id="10" name="Rectangle 9">
            <a:hlinkClick r:id="rId3" action="ppaction://hlinksldjump"/>
          </p:cNvPr>
          <p:cNvSpPr/>
          <p:nvPr/>
        </p:nvSpPr>
        <p:spPr>
          <a:xfrm>
            <a:off x="8238134" y="1124744"/>
            <a:ext cx="663964" cy="830997"/>
          </a:xfrm>
          <a:prstGeom prst="rect">
            <a:avLst/>
          </a:prstGeom>
        </p:spPr>
        <p:txBody>
          <a:bodyPr wrap="none">
            <a:spAutoFit/>
          </a:bodyPr>
          <a:lstStyle/>
          <a:p>
            <a:r>
              <a:rPr lang="en-US" sz="4800" b="1" dirty="0" smtClean="0">
                <a:solidFill>
                  <a:srgbClr val="FF0000"/>
                </a:solidFill>
              </a:rPr>
              <a:t>Q</a:t>
            </a:r>
            <a:endParaRPr lang="en-GB" sz="4800" dirty="0">
              <a:solidFill>
                <a:srgbClr val="FF0000"/>
              </a:solidFill>
            </a:endParaRPr>
          </a:p>
        </p:txBody>
      </p:sp>
    </p:spTree>
    <p:extLst>
      <p:ext uri="{BB962C8B-B14F-4D97-AF65-F5344CB8AC3E}">
        <p14:creationId xmlns:p14="http://schemas.microsoft.com/office/powerpoint/2010/main" val="2008909472"/>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2900" dirty="0" smtClean="0"/>
              <a:t>20.2 – Energy Flow – Producers and Consumers</a:t>
            </a:r>
            <a:endParaRPr lang="en-US" sz="2900" dirty="0"/>
          </a:p>
        </p:txBody>
      </p:sp>
      <p:sp>
        <p:nvSpPr>
          <p:cNvPr id="34" name="Rectangle 33"/>
          <p:cNvSpPr/>
          <p:nvPr/>
        </p:nvSpPr>
        <p:spPr>
          <a:xfrm>
            <a:off x="179512" y="1124744"/>
            <a:ext cx="8712967" cy="5244513"/>
          </a:xfrm>
          <a:prstGeom prst="rect">
            <a:avLst/>
          </a:prstGeom>
        </p:spPr>
        <p:txBody>
          <a:bodyPr wrap="square">
            <a:spAutoFit/>
          </a:bodyPr>
          <a:lstStyle/>
          <a:p>
            <a:pPr>
              <a:buClr>
                <a:srgbClr val="0070C0"/>
              </a:buClr>
              <a:buSzPct val="80000"/>
            </a:pPr>
            <a:r>
              <a:rPr lang="en-US" sz="1860" b="1" dirty="0">
                <a:solidFill>
                  <a:srgbClr val="C00000"/>
                </a:solidFill>
              </a:rPr>
              <a:t>Producers and consumers</a:t>
            </a:r>
          </a:p>
          <a:p>
            <a:pPr marL="355600" indent="-355600">
              <a:buClr>
                <a:srgbClr val="0070C0"/>
              </a:buClr>
              <a:buSzPct val="80000"/>
              <a:buFont typeface="Wingdings 3" panose="05040102010807070707" pitchFamily="18" charset="2"/>
              <a:buChar char=""/>
            </a:pPr>
            <a:r>
              <a:rPr lang="en-US" sz="1860" dirty="0"/>
              <a:t>Every food chain begins with green plants because only they can capture the energy from sunlight. They are called producers, because they produce food.</a:t>
            </a:r>
          </a:p>
          <a:p>
            <a:pPr marL="355600" indent="-355600">
              <a:buClr>
                <a:srgbClr val="0070C0"/>
              </a:buClr>
              <a:buSzPct val="80000"/>
              <a:buFont typeface="Wingdings 3" panose="05040102010807070707" pitchFamily="18" charset="2"/>
              <a:buChar char=""/>
            </a:pPr>
            <a:r>
              <a:rPr lang="en-US" sz="1860" dirty="0"/>
              <a:t>Animals are consumers. An animal which eats plants is a primary consumer, because it is the first consumer in a food chain. </a:t>
            </a:r>
            <a:endParaRPr lang="en-US" sz="1860" dirty="0" smtClean="0"/>
          </a:p>
          <a:p>
            <a:pPr marL="355600" indent="-355600">
              <a:buClr>
                <a:srgbClr val="0070C0"/>
              </a:buClr>
              <a:buSzPct val="80000"/>
              <a:buFont typeface="Wingdings 3" panose="05040102010807070707" pitchFamily="18" charset="2"/>
              <a:buChar char=""/>
            </a:pPr>
            <a:r>
              <a:rPr lang="en-US" sz="1860" dirty="0" smtClean="0"/>
              <a:t>An </a:t>
            </a:r>
            <a:r>
              <a:rPr lang="en-US" sz="1860" dirty="0"/>
              <a:t>animal which eats that animal is a secondary consumer, and so on along the chain. Primary consumers are also called herbivores, and higher level consumers are carnivores.</a:t>
            </a:r>
          </a:p>
          <a:p>
            <a:pPr marL="355600" indent="-355600">
              <a:buClr>
                <a:srgbClr val="0070C0"/>
              </a:buClr>
              <a:buSzPct val="80000"/>
              <a:buFont typeface="Wingdings 3" panose="05040102010807070707" pitchFamily="18" charset="2"/>
              <a:buChar char=""/>
            </a:pPr>
            <a:r>
              <a:rPr lang="en-US" sz="1860" dirty="0"/>
              <a:t>If we count the numbers of organisms at different positions in a food chain, we usually find that there are more plants than animals, and more herbivores than carnivores. </a:t>
            </a:r>
            <a:endParaRPr lang="en-US" sz="1860" dirty="0" smtClean="0"/>
          </a:p>
          <a:p>
            <a:pPr marL="355600" indent="-355600">
              <a:buClr>
                <a:srgbClr val="0070C0"/>
              </a:buClr>
              <a:buSzPct val="80000"/>
              <a:buFont typeface="Wingdings 3" panose="05040102010807070707" pitchFamily="18" charset="2"/>
              <a:buChar char=""/>
            </a:pPr>
            <a:r>
              <a:rPr lang="en-US" sz="1860" dirty="0" smtClean="0"/>
              <a:t>We </a:t>
            </a:r>
            <a:r>
              <a:rPr lang="en-US" sz="1860" dirty="0"/>
              <a:t>can show this by drawing a </a:t>
            </a:r>
            <a:r>
              <a:rPr lang="en-US" sz="1860" dirty="0" smtClean="0"/>
              <a:t/>
            </a:r>
            <a:br>
              <a:rPr lang="en-US" sz="1860" dirty="0" smtClean="0"/>
            </a:br>
            <a:r>
              <a:rPr lang="en-US" sz="1860" dirty="0" smtClean="0"/>
              <a:t>kind </a:t>
            </a:r>
            <a:r>
              <a:rPr lang="en-US" sz="1860" dirty="0"/>
              <a:t>of graph called a pyramid </a:t>
            </a:r>
            <a:r>
              <a:rPr lang="en-US" sz="1860" dirty="0" smtClean="0"/>
              <a:t/>
            </a:r>
            <a:br>
              <a:rPr lang="en-US" sz="1860" dirty="0" smtClean="0"/>
            </a:br>
            <a:r>
              <a:rPr lang="en-US" sz="1860" dirty="0" smtClean="0"/>
              <a:t>of </a:t>
            </a:r>
            <a:r>
              <a:rPr lang="en-US" sz="1860" dirty="0"/>
              <a:t>numbers (Figure 20.5). In the </a:t>
            </a:r>
            <a:r>
              <a:rPr lang="en-US" sz="1860" dirty="0" smtClean="0"/>
              <a:t/>
            </a:r>
            <a:br>
              <a:rPr lang="en-US" sz="1860" dirty="0" smtClean="0"/>
            </a:br>
            <a:r>
              <a:rPr lang="en-US" sz="1860" dirty="0" smtClean="0"/>
              <a:t>pyramid</a:t>
            </a:r>
            <a:r>
              <a:rPr lang="en-US" sz="1860" dirty="0"/>
              <a:t>, the size of each block </a:t>
            </a:r>
            <a:r>
              <a:rPr lang="en-US" sz="1860" dirty="0" smtClean="0"/>
              <a:t/>
            </a:r>
            <a:br>
              <a:rPr lang="en-US" sz="1860" dirty="0" smtClean="0"/>
            </a:br>
            <a:r>
              <a:rPr lang="en-US" sz="1860" dirty="0" smtClean="0"/>
              <a:t>represents </a:t>
            </a:r>
            <a:r>
              <a:rPr lang="en-US" sz="1860" dirty="0"/>
              <a:t>the number of </a:t>
            </a:r>
            <a:r>
              <a:rPr lang="en-US" sz="1860" dirty="0" smtClean="0"/>
              <a:t/>
            </a:r>
            <a:br>
              <a:rPr lang="en-US" sz="1860" dirty="0" smtClean="0"/>
            </a:br>
            <a:r>
              <a:rPr lang="en-US" sz="1860" dirty="0" smtClean="0"/>
              <a:t>organisms </a:t>
            </a:r>
            <a:r>
              <a:rPr lang="en-US" sz="1860" dirty="0"/>
              <a:t>at that step in the </a:t>
            </a:r>
            <a:r>
              <a:rPr lang="en-US" sz="1860" dirty="0" smtClean="0"/>
              <a:t/>
            </a:r>
            <a:br>
              <a:rPr lang="en-US" sz="1860" dirty="0" smtClean="0"/>
            </a:br>
            <a:r>
              <a:rPr lang="en-US" sz="1860" dirty="0" smtClean="0"/>
              <a:t>food </a:t>
            </a:r>
            <a:r>
              <a:rPr lang="en-US" sz="1860" dirty="0"/>
              <a:t>chain.</a:t>
            </a:r>
          </a:p>
        </p:txBody>
      </p:sp>
      <p:sp>
        <p:nvSpPr>
          <p:cNvPr id="4" name="Round Same Side Corner Rectangle 3">
            <a:hlinkClick r:id="" action="ppaction://noaction"/>
          </p:cNvPr>
          <p:cNvSpPr/>
          <p:nvPr/>
        </p:nvSpPr>
        <p:spPr>
          <a:xfrm>
            <a:off x="7067364" y="705600"/>
            <a:ext cx="600980" cy="324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266</a:t>
            </a:r>
            <a:endParaRPr lang="en-GB" sz="960" b="1" dirty="0">
              <a:latin typeface="Arial" panose="020B0604020202020204" pitchFamily="34" charset="0"/>
              <a:cs typeface="Arial" panose="020B0604020202020204" pitchFamily="34" charset="0"/>
            </a:endParaRPr>
          </a:p>
        </p:txBody>
      </p:sp>
      <p:pic>
        <p:nvPicPr>
          <p:cNvPr id="5" name="Picture 4"/>
          <p:cNvPicPr>
            <a:picLocks noChangeAspect="1"/>
          </p:cNvPicPr>
          <p:nvPr/>
        </p:nvPicPr>
        <p:blipFill rotWithShape="1">
          <a:blip r:embed="rId3" cstate="print">
            <a:lum bright="-47000" contrast="75000"/>
            <a:extLst>
              <a:ext uri="{28A0092B-C50C-407E-A947-70E740481C1C}">
                <a14:useLocalDpi xmlns:a14="http://schemas.microsoft.com/office/drawing/2010/main"/>
              </a:ext>
            </a:extLst>
          </a:blip>
          <a:srcRect/>
          <a:stretch/>
        </p:blipFill>
        <p:spPr>
          <a:xfrm>
            <a:off x="4091945" y="4077072"/>
            <a:ext cx="4800534" cy="2304258"/>
          </a:xfrm>
          <a:prstGeom prst="rect">
            <a:avLst/>
          </a:prstGeom>
        </p:spPr>
      </p:pic>
      <p:sp>
        <p:nvSpPr>
          <p:cNvPr id="9" name="Rectangle 8"/>
          <p:cNvSpPr/>
          <p:nvPr/>
        </p:nvSpPr>
        <p:spPr>
          <a:xfrm>
            <a:off x="4636057" y="6381329"/>
            <a:ext cx="4256422" cy="369332"/>
          </a:xfrm>
          <a:prstGeom prst="rect">
            <a:avLst/>
          </a:prstGeom>
        </p:spPr>
        <p:txBody>
          <a:bodyPr wrap="none">
            <a:spAutoFit/>
          </a:bodyPr>
          <a:lstStyle/>
          <a:p>
            <a:pPr marL="285750" indent="-285750">
              <a:buClr>
                <a:srgbClr val="C00000"/>
              </a:buClr>
              <a:buSzPct val="80000"/>
              <a:buFont typeface="Arial" panose="020B0604020202020204" pitchFamily="34" charset="0"/>
              <a:buChar char="▲"/>
            </a:pPr>
            <a:r>
              <a:rPr lang="en-US" b="1" dirty="0"/>
              <a:t>Figure </a:t>
            </a:r>
            <a:r>
              <a:rPr lang="en-US" b="1" dirty="0" smtClean="0"/>
              <a:t>20.5 </a:t>
            </a:r>
            <a:r>
              <a:rPr lang="en-US" dirty="0"/>
              <a:t>-  A pyramid of numbers.</a:t>
            </a:r>
            <a:endParaRPr lang="en-GB" dirty="0"/>
          </a:p>
        </p:txBody>
      </p:sp>
      <p:sp>
        <p:nvSpPr>
          <p:cNvPr id="7" name="Rectangle 6">
            <a:hlinkClick r:id="rId4" action="ppaction://hlinksldjump"/>
          </p:cNvPr>
          <p:cNvSpPr/>
          <p:nvPr/>
        </p:nvSpPr>
        <p:spPr>
          <a:xfrm>
            <a:off x="8238134" y="3966155"/>
            <a:ext cx="663964" cy="830997"/>
          </a:xfrm>
          <a:prstGeom prst="rect">
            <a:avLst/>
          </a:prstGeom>
        </p:spPr>
        <p:txBody>
          <a:bodyPr wrap="none">
            <a:spAutoFit/>
          </a:bodyPr>
          <a:lstStyle/>
          <a:p>
            <a:r>
              <a:rPr lang="en-US" sz="4800" b="1" dirty="0" smtClean="0">
                <a:solidFill>
                  <a:srgbClr val="FF0000"/>
                </a:solidFill>
              </a:rPr>
              <a:t>Q</a:t>
            </a:r>
            <a:endParaRPr lang="en-GB" sz="4800" dirty="0">
              <a:solidFill>
                <a:srgbClr val="FF0000"/>
              </a:solidFill>
            </a:endParaRPr>
          </a:p>
        </p:txBody>
      </p:sp>
    </p:spTree>
    <p:extLst>
      <p:ext uri="{BB962C8B-B14F-4D97-AF65-F5344CB8AC3E}">
        <p14:creationId xmlns:p14="http://schemas.microsoft.com/office/powerpoint/2010/main" val="2478623536"/>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Structure</a:t>
            </a:r>
            <a:endParaRPr lang="en-GB" b="1" dirty="0" smtClean="0"/>
          </a:p>
        </p:txBody>
      </p:sp>
      <p:sp>
        <p:nvSpPr>
          <p:cNvPr id="34" name="Rectangle 33"/>
          <p:cNvSpPr/>
          <p:nvPr/>
        </p:nvSpPr>
        <p:spPr>
          <a:xfrm>
            <a:off x="323527" y="1124744"/>
            <a:ext cx="8424935" cy="446276"/>
          </a:xfrm>
          <a:prstGeom prst="rect">
            <a:avLst/>
          </a:prstGeom>
        </p:spPr>
        <p:txBody>
          <a:bodyPr wrap="square">
            <a:spAutoFit/>
          </a:bodyPr>
          <a:lstStyle/>
          <a:p>
            <a:pPr>
              <a:buClr>
                <a:srgbClr val="0070C0"/>
              </a:buClr>
            </a:pPr>
            <a:r>
              <a:rPr lang="en-US" sz="2300" dirty="0"/>
              <a:t>All candidates must enter for three papers.</a:t>
            </a:r>
          </a:p>
        </p:txBody>
      </p:sp>
      <p:graphicFrame>
        <p:nvGraphicFramePr>
          <p:cNvPr id="3" name="Table 2"/>
          <p:cNvGraphicFramePr>
            <a:graphicFrameLocks noGrp="1"/>
          </p:cNvGraphicFramePr>
          <p:nvPr>
            <p:extLst>
              <p:ext uri="{D42A27DB-BD31-4B8C-83A1-F6EECF244321}">
                <p14:modId xmlns:p14="http://schemas.microsoft.com/office/powerpoint/2010/main" val="2233493188"/>
              </p:ext>
            </p:extLst>
          </p:nvPr>
        </p:nvGraphicFramePr>
        <p:xfrm>
          <a:off x="179512" y="1623080"/>
          <a:ext cx="8633235" cy="4956720"/>
        </p:xfrm>
        <a:graphic>
          <a:graphicData uri="http://schemas.openxmlformats.org/drawingml/2006/table">
            <a:tbl>
              <a:tblPr firstRow="1" bandRow="1">
                <a:tableStyleId>{5C22544A-7EE6-4342-B048-85BDC9FD1C3A}</a:tableStyleId>
              </a:tblPr>
              <a:tblGrid>
                <a:gridCol w="4275731"/>
                <a:gridCol w="221568"/>
                <a:gridCol w="4135936"/>
              </a:tblGrid>
              <a:tr h="360040">
                <a:tc>
                  <a:txBody>
                    <a:bodyPr/>
                    <a:lstStyle/>
                    <a:p>
                      <a:pPr marL="0" algn="l" rtl="0" eaLnBrk="1" latinLnBrk="0" hangingPunct="1"/>
                      <a:r>
                        <a:rPr kumimoji="0" lang="en-GB" sz="1600" b="1" kern="1200" dirty="0" smtClean="0">
                          <a:solidFill>
                            <a:schemeClr val="dk1"/>
                          </a:solidFill>
                          <a:latin typeface="Arial" panose="020B0604020202020204" pitchFamily="34" charset="0"/>
                          <a:ea typeface="+mn-ea"/>
                          <a:cs typeface="Arial" panose="020B0604020202020204" pitchFamily="34" charset="0"/>
                        </a:rPr>
                        <a:t>Core candidates take:</a:t>
                      </a:r>
                      <a:endParaRPr kumimoji="0" lang="en-GB" sz="1600" b="1" kern="1200" dirty="0">
                        <a:solidFill>
                          <a:schemeClr val="dk1"/>
                        </a:solidFill>
                        <a:latin typeface="Arial" panose="020B0604020202020204" pitchFamily="34" charset="0"/>
                        <a:ea typeface="+mn-ea"/>
                        <a:cs typeface="Arial" panose="020B0604020202020204" pitchFamily="34" charset="0"/>
                      </a:endParaRPr>
                    </a:p>
                  </a:txBody>
                  <a:tcPr>
                    <a:lnR w="12700" cap="flat" cmpd="sng" algn="ctr">
                      <a:noFill/>
                      <a:prstDash val="solid"/>
                      <a:round/>
                      <a:headEnd type="none" w="med" len="med"/>
                      <a:tailEnd type="none" w="med" len="med"/>
                    </a:lnR>
                  </a:tcPr>
                </a:tc>
                <a:tc>
                  <a:txBody>
                    <a:bodyPr/>
                    <a:lstStyle/>
                    <a:p>
                      <a:endParaRPr lang="en-GB" sz="1600" dirty="0">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kumimoji="0" lang="en-GB" sz="1600" kern="1200" dirty="0" smtClean="0">
                          <a:solidFill>
                            <a:schemeClr val="dk1"/>
                          </a:solidFill>
                          <a:latin typeface="Arial" panose="020B0604020202020204" pitchFamily="34" charset="0"/>
                          <a:ea typeface="+mn-ea"/>
                          <a:cs typeface="Arial" panose="020B0604020202020204" pitchFamily="34" charset="0"/>
                        </a:rPr>
                        <a:t>Extended candidates take:</a:t>
                      </a:r>
                      <a:endParaRPr kumimoji="0" lang="en-GB" sz="1600" kern="1200" dirty="0">
                        <a:solidFill>
                          <a:schemeClr val="dk1"/>
                        </a:solidFill>
                        <a:latin typeface="Arial" panose="020B0604020202020204" pitchFamily="34" charset="0"/>
                        <a:ea typeface="+mn-ea"/>
                        <a:cs typeface="Arial" panose="020B0604020202020204" pitchFamily="34" charset="0"/>
                      </a:endParaRPr>
                    </a:p>
                  </a:txBody>
                  <a:tcPr>
                    <a:lnL w="12700" cmpd="sng">
                      <a:noFill/>
                    </a:lnL>
                  </a:tcPr>
                </a:tc>
              </a:tr>
              <a:tr h="2165960">
                <a:tc>
                  <a:txBody>
                    <a:bodyPr/>
                    <a:lstStyle/>
                    <a:p>
                      <a:r>
                        <a:rPr kumimoji="0" lang="en-GB"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1                                        </a:t>
                      </a:r>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Multiple Choice                             30%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four-choice multiple-choice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Core subject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content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C–G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R w="12700" cmpd="sng">
                      <a:noFill/>
                    </a:lnR>
                  </a:tcPr>
                </a:tc>
                <a:tc>
                  <a:txBody>
                    <a:bodyPr/>
                    <a:lstStyle/>
                    <a:p>
                      <a:endParaRPr lang="en-GB" sz="1600" dirty="0">
                        <a:latin typeface="Arial" panose="020B0604020202020204" pitchFamily="34" charset="0"/>
                        <a:cs typeface="Arial" panose="020B0604020202020204" pitchFamily="34" charset="0"/>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GB"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2                                     </a:t>
                      </a:r>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Multiple Choice                          30%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four-choice multiple-choice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Extended</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subject content (Core and Supplement)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L w="12700" cmpd="sng">
                      <a:noFill/>
                    </a:lnL>
                  </a:tcPr>
                </a:tc>
              </a:tr>
              <a:tr h="388560">
                <a:tc>
                  <a:txBody>
                    <a:bodyPr/>
                    <a:lstStyle/>
                    <a:p>
                      <a:r>
                        <a:rPr lang="en-GB" sz="1600" dirty="0" smtClean="0">
                          <a:latin typeface="Arial" panose="020B0604020202020204" pitchFamily="34" charset="0"/>
                          <a:cs typeface="Arial" panose="020B0604020202020204" pitchFamily="34" charset="0"/>
                        </a:rPr>
                        <a:t>and Core candidates take:</a:t>
                      </a:r>
                      <a:endParaRPr lang="en-GB" sz="1600" dirty="0">
                        <a:latin typeface="Arial" panose="020B0604020202020204" pitchFamily="34" charset="0"/>
                        <a:cs typeface="Arial" panose="020B0604020202020204" pitchFamily="34" charset="0"/>
                      </a:endParaRPr>
                    </a:p>
                  </a:txBody>
                  <a:tcPr>
                    <a:lnR w="12700" cmpd="sng">
                      <a:noFill/>
                    </a:lnR>
                    <a:solidFill>
                      <a:srgbClr val="92D050"/>
                    </a:solidFill>
                  </a:tcPr>
                </a:tc>
                <a:tc>
                  <a:txBody>
                    <a:bodyPr/>
                    <a:lstStyle/>
                    <a:p>
                      <a:endParaRPr lang="en-GB" sz="1600" dirty="0">
                        <a:latin typeface="Arial" panose="020B0604020202020204" pitchFamily="34" charset="0"/>
                        <a:cs typeface="Arial" panose="020B060402020202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GB" sz="1600" dirty="0" smtClean="0">
                          <a:latin typeface="Arial" panose="020B0604020202020204" pitchFamily="34" charset="0"/>
                          <a:cs typeface="Arial" panose="020B0604020202020204" pitchFamily="34" charset="0"/>
                        </a:rPr>
                        <a:t>and Extended candidates take:</a:t>
                      </a:r>
                      <a:endParaRPr lang="en-GB" sz="1600" dirty="0">
                        <a:latin typeface="Arial" panose="020B0604020202020204" pitchFamily="34" charset="0"/>
                        <a:cs typeface="Arial" panose="020B0604020202020204" pitchFamily="34" charset="0"/>
                      </a:endParaRPr>
                    </a:p>
                  </a:txBody>
                  <a:tcPr>
                    <a:lnL w="12700" cmpd="sng">
                      <a:noFill/>
                    </a:lnL>
                    <a:solidFill>
                      <a:srgbClr val="92D050"/>
                    </a:solidFill>
                  </a:tcPr>
                </a:tc>
              </a:tr>
              <a:tr h="1584176">
                <a:tc>
                  <a:txBody>
                    <a:bodyPr/>
                    <a:lstStyle/>
                    <a:p>
                      <a:r>
                        <a:rPr kumimoji="0" lang="en-US"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3                             </a:t>
                      </a: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1 hour 15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Theory                               50%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80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Short-answer and structured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Core subject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content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C–G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R w="12700" cmpd="sng">
                      <a:noFill/>
                    </a:lnR>
                  </a:tcPr>
                </a:tc>
                <a:tc>
                  <a:txBody>
                    <a:bodyPr/>
                    <a:lstStyle/>
                    <a:p>
                      <a:endParaRPr lang="en-GB" sz="1600" dirty="0">
                        <a:latin typeface="Arial" panose="020B0604020202020204" pitchFamily="34" charset="0"/>
                        <a:cs typeface="Arial" panose="020B060402020202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US"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4                          </a:t>
                      </a: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1 hour 15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Theory                            50%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80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Short-answer and structured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Extended</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subject content (Core and Supplement)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L w="12700" cmpd="sng">
                      <a:noFill/>
                    </a:lnL>
                  </a:tcPr>
                </a:tc>
              </a:tr>
            </a:tbl>
          </a:graphicData>
        </a:graphic>
      </p:graphicFrame>
    </p:spTree>
    <p:extLst>
      <p:ext uri="{BB962C8B-B14F-4D97-AF65-F5344CB8AC3E}">
        <p14:creationId xmlns:p14="http://schemas.microsoft.com/office/powerpoint/2010/main" val="3558591042"/>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20.2 – Energy Flow – Energy Losses</a:t>
            </a:r>
            <a:endParaRPr lang="en-US" sz="3600" dirty="0"/>
          </a:p>
        </p:txBody>
      </p:sp>
      <p:sp>
        <p:nvSpPr>
          <p:cNvPr id="34" name="Rectangle 33"/>
          <p:cNvSpPr/>
          <p:nvPr/>
        </p:nvSpPr>
        <p:spPr>
          <a:xfrm>
            <a:off x="179513" y="1124744"/>
            <a:ext cx="8712967" cy="2668423"/>
          </a:xfrm>
          <a:prstGeom prst="rect">
            <a:avLst/>
          </a:prstGeom>
        </p:spPr>
        <p:txBody>
          <a:bodyPr wrap="square">
            <a:spAutoFit/>
          </a:bodyPr>
          <a:lstStyle/>
          <a:p>
            <a:pPr>
              <a:buClr>
                <a:srgbClr val="0070C0"/>
              </a:buClr>
              <a:buSzPct val="80000"/>
            </a:pPr>
            <a:r>
              <a:rPr lang="en-US" b="1" dirty="0" smtClean="0">
                <a:solidFill>
                  <a:srgbClr val="C00000"/>
                </a:solidFill>
              </a:rPr>
              <a:t>Energy Losses</a:t>
            </a:r>
            <a:endParaRPr lang="en-US" b="1" dirty="0">
              <a:solidFill>
                <a:srgbClr val="C00000"/>
              </a:solidFill>
            </a:endParaRPr>
          </a:p>
          <a:p>
            <a:pPr marL="355600" indent="-355600">
              <a:buClr>
                <a:srgbClr val="0070C0"/>
              </a:buClr>
              <a:buSzPct val="80000"/>
              <a:buFont typeface="Wingdings 3" panose="05040102010807070707" pitchFamily="18" charset="2"/>
              <a:buChar char=""/>
            </a:pPr>
            <a:r>
              <a:rPr lang="en-US" dirty="0"/>
              <a:t>As energy is passed along a food chain, some of it is lost to the environment. This happens in many ways.</a:t>
            </a:r>
          </a:p>
          <a:p>
            <a:pPr marL="620713" indent="-252413">
              <a:buClr>
                <a:srgbClr val="0070C0"/>
              </a:buClr>
              <a:buSzPct val="100000"/>
              <a:buFont typeface="Wingdings" panose="05000000000000000000" pitchFamily="2" charset="2"/>
              <a:buChar char="§"/>
            </a:pPr>
            <a:r>
              <a:rPr lang="en-US" dirty="0" smtClean="0"/>
              <a:t>When </a:t>
            </a:r>
            <a:r>
              <a:rPr lang="en-US" dirty="0"/>
              <a:t>an organism uses food for respiration, some of the energy released from the food is lost as heat energy to the environment.</a:t>
            </a:r>
          </a:p>
          <a:p>
            <a:pPr marL="620713" indent="-252413">
              <a:buClr>
                <a:srgbClr val="0070C0"/>
              </a:buClr>
              <a:buSzPct val="100000"/>
              <a:buFont typeface="Wingdings" panose="05000000000000000000" pitchFamily="2" charset="2"/>
              <a:buChar char="§"/>
            </a:pPr>
            <a:r>
              <a:rPr lang="en-US" dirty="0" smtClean="0"/>
              <a:t>When </a:t>
            </a:r>
            <a:r>
              <a:rPr lang="en-US" dirty="0"/>
              <a:t>one organism eats another, it rarely eats absolutely all of it. For example, the grasshopper in the food chain in Figure </a:t>
            </a:r>
            <a:r>
              <a:rPr lang="en-US" b="1" dirty="0"/>
              <a:t>20.3</a:t>
            </a:r>
            <a:r>
              <a:rPr lang="en-US" dirty="0"/>
              <a:t> may eat almost all of the parts of the plant above ground, but it will not eat the roots. So not all of the energy in the plant is transferred to the grasshoppers</a:t>
            </a:r>
            <a:r>
              <a:rPr lang="en-US" dirty="0" smtClean="0"/>
              <a:t>.</a:t>
            </a:r>
            <a:endParaRPr lang="en-US" dirty="0"/>
          </a:p>
        </p:txBody>
      </p:sp>
      <p:sp>
        <p:nvSpPr>
          <p:cNvPr id="4" name="Round Same Side Corner Rectangle 3">
            <a:hlinkClick r:id="" action="ppaction://noaction"/>
          </p:cNvPr>
          <p:cNvSpPr/>
          <p:nvPr/>
        </p:nvSpPr>
        <p:spPr>
          <a:xfrm>
            <a:off x="7067364" y="705600"/>
            <a:ext cx="600980" cy="324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267</a:t>
            </a:r>
            <a:endParaRPr lang="en-GB" sz="960" b="1" dirty="0">
              <a:latin typeface="Arial" panose="020B0604020202020204" pitchFamily="34" charset="0"/>
              <a:cs typeface="Arial" panose="020B0604020202020204" pitchFamily="34" charset="0"/>
            </a:endParaRPr>
          </a:p>
        </p:txBody>
      </p:sp>
      <p:pic>
        <p:nvPicPr>
          <p:cNvPr id="2" name="Picture 2" descr="Image result for nature energy loss"/>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419578" y="3789041"/>
            <a:ext cx="4494694" cy="286880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157720" y="3645024"/>
            <a:ext cx="4261857" cy="3139321"/>
          </a:xfrm>
          <a:prstGeom prst="rect">
            <a:avLst/>
          </a:prstGeom>
        </p:spPr>
        <p:txBody>
          <a:bodyPr wrap="square">
            <a:spAutoFit/>
          </a:bodyPr>
          <a:lstStyle/>
          <a:p>
            <a:pPr marL="276225" indent="-252413">
              <a:buClr>
                <a:srgbClr val="0070C0"/>
              </a:buClr>
              <a:buSzPct val="100000"/>
              <a:buFont typeface="Wingdings" panose="05000000000000000000" pitchFamily="2" charset="2"/>
              <a:buChar char="§"/>
            </a:pPr>
            <a:r>
              <a:rPr lang="en-US" dirty="0"/>
              <a:t>When an animal eats another organism as food, enzymes in its digestive system break down most of the large food molecules, so that they can be absorbed. </a:t>
            </a:r>
            <a:endParaRPr lang="en-US" dirty="0" smtClean="0"/>
          </a:p>
          <a:p>
            <a:pPr marL="276225" indent="-252413">
              <a:buClr>
                <a:srgbClr val="0070C0"/>
              </a:buClr>
              <a:buSzPct val="100000"/>
              <a:buFont typeface="Wingdings" panose="05000000000000000000" pitchFamily="2" charset="2"/>
              <a:buChar char="§"/>
            </a:pPr>
            <a:r>
              <a:rPr lang="en-US" dirty="0" smtClean="0"/>
              <a:t>But </a:t>
            </a:r>
            <a:r>
              <a:rPr lang="en-US" dirty="0"/>
              <a:t>not all of the food molecules are digested and absorbed, and the ones that are not are eventually lost from the body in the faeces. These faeces contain energy that is lost from this food chain.</a:t>
            </a:r>
          </a:p>
        </p:txBody>
      </p:sp>
      <p:sp>
        <p:nvSpPr>
          <p:cNvPr id="7" name="Rectangle 6">
            <a:hlinkClick r:id="rId4" action="ppaction://hlinksldjump"/>
          </p:cNvPr>
          <p:cNvSpPr/>
          <p:nvPr/>
        </p:nvSpPr>
        <p:spPr>
          <a:xfrm>
            <a:off x="8238134" y="2060848"/>
            <a:ext cx="663964" cy="830997"/>
          </a:xfrm>
          <a:prstGeom prst="rect">
            <a:avLst/>
          </a:prstGeom>
        </p:spPr>
        <p:txBody>
          <a:bodyPr wrap="none">
            <a:spAutoFit/>
          </a:bodyPr>
          <a:lstStyle/>
          <a:p>
            <a:r>
              <a:rPr lang="en-US" sz="4800" b="1" dirty="0" smtClean="0">
                <a:solidFill>
                  <a:srgbClr val="FF0000"/>
                </a:solidFill>
              </a:rPr>
              <a:t>Q</a:t>
            </a:r>
            <a:endParaRPr lang="en-GB" sz="4800" dirty="0">
              <a:solidFill>
                <a:srgbClr val="FF0000"/>
              </a:solidFill>
            </a:endParaRPr>
          </a:p>
        </p:txBody>
      </p:sp>
    </p:spTree>
    <p:extLst>
      <p:ext uri="{BB962C8B-B14F-4D97-AF65-F5344CB8AC3E}">
        <p14:creationId xmlns:p14="http://schemas.microsoft.com/office/powerpoint/2010/main" val="2456266982"/>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20.2 – Energy Flow – Energy Losses</a:t>
            </a:r>
            <a:endParaRPr lang="en-US" sz="3600" dirty="0"/>
          </a:p>
        </p:txBody>
      </p:sp>
      <p:sp>
        <p:nvSpPr>
          <p:cNvPr id="34" name="Rectangle 33"/>
          <p:cNvSpPr/>
          <p:nvPr/>
        </p:nvSpPr>
        <p:spPr>
          <a:xfrm>
            <a:off x="179513" y="1124744"/>
            <a:ext cx="8712967" cy="3139321"/>
          </a:xfrm>
          <a:prstGeom prst="rect">
            <a:avLst/>
          </a:prstGeom>
        </p:spPr>
        <p:txBody>
          <a:bodyPr wrap="square">
            <a:spAutoFit/>
          </a:bodyPr>
          <a:lstStyle/>
          <a:p>
            <a:pPr>
              <a:buClr>
                <a:srgbClr val="0070C0"/>
              </a:buClr>
              <a:buSzPct val="80000"/>
            </a:pPr>
            <a:r>
              <a:rPr lang="en-US" sz="2200" b="1" dirty="0" smtClean="0">
                <a:solidFill>
                  <a:srgbClr val="C00000"/>
                </a:solidFill>
              </a:rPr>
              <a:t>Energy Losses</a:t>
            </a:r>
            <a:endParaRPr lang="en-US" sz="2200" b="1" dirty="0">
              <a:solidFill>
                <a:srgbClr val="C00000"/>
              </a:solidFill>
            </a:endParaRPr>
          </a:p>
          <a:p>
            <a:pPr marL="355600" indent="-355600">
              <a:buClr>
                <a:srgbClr val="0070C0"/>
              </a:buClr>
              <a:buSzPct val="80000"/>
              <a:buFont typeface="Wingdings 3" panose="05040102010807070707" pitchFamily="18" charset="2"/>
              <a:buChar char=""/>
            </a:pPr>
            <a:r>
              <a:rPr lang="en-US" sz="2200" dirty="0"/>
              <a:t>This means that, the further you go along a food chain, the less energy is available for each successive group of organisms (Figure 20.6). The plants get a lot of energy from the Sun, but only a fraction of this energy is absorbed by the grasshoppers, and only a fraction of that is absorbed by the flycatchers. </a:t>
            </a:r>
            <a:endParaRPr lang="en-US" sz="2200" dirty="0" smtClean="0"/>
          </a:p>
          <a:p>
            <a:pPr marL="355600" indent="-355600">
              <a:buClr>
                <a:srgbClr val="0070C0"/>
              </a:buClr>
              <a:buSzPct val="80000"/>
              <a:buFont typeface="Wingdings 3" panose="05040102010807070707" pitchFamily="18" charset="2"/>
              <a:buChar char=""/>
            </a:pPr>
            <a:r>
              <a:rPr lang="en-US" sz="2200" dirty="0" smtClean="0"/>
              <a:t>This </a:t>
            </a:r>
            <a:r>
              <a:rPr lang="en-US" sz="2200" dirty="0"/>
              <a:t>explains why predators are usually much rarer than herbivores, and why there are usually many more plants than animals in an ecosystem.</a:t>
            </a:r>
          </a:p>
        </p:txBody>
      </p:sp>
      <p:sp>
        <p:nvSpPr>
          <p:cNvPr id="4" name="Round Same Side Corner Rectangle 3">
            <a:hlinkClick r:id="" action="ppaction://noaction"/>
          </p:cNvPr>
          <p:cNvSpPr/>
          <p:nvPr/>
        </p:nvSpPr>
        <p:spPr>
          <a:xfrm>
            <a:off x="7067364" y="705600"/>
            <a:ext cx="600980" cy="324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267</a:t>
            </a:r>
            <a:endParaRPr lang="en-GB" sz="960" b="1" dirty="0">
              <a:latin typeface="Arial" panose="020B0604020202020204" pitchFamily="34" charset="0"/>
              <a:cs typeface="Arial" panose="020B0604020202020204" pitchFamily="34" charset="0"/>
            </a:endParaRPr>
          </a:p>
        </p:txBody>
      </p:sp>
      <p:pic>
        <p:nvPicPr>
          <p:cNvPr id="2" name="Picture 2" descr="Image result for nature energy loss"/>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79512" y="4293095"/>
            <a:ext cx="3682078" cy="235013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rotWithShape="1">
          <a:blip r:embed="rId4" cstate="print">
            <a:lum bright="-47000" contrast="75000"/>
            <a:extLst>
              <a:ext uri="{28A0092B-C50C-407E-A947-70E740481C1C}">
                <a14:useLocalDpi xmlns:a14="http://schemas.microsoft.com/office/drawing/2010/main"/>
              </a:ext>
            </a:extLst>
          </a:blip>
          <a:srcRect/>
          <a:stretch/>
        </p:blipFill>
        <p:spPr>
          <a:xfrm>
            <a:off x="4075420" y="4293095"/>
            <a:ext cx="4800534" cy="2304258"/>
          </a:xfrm>
          <a:prstGeom prst="rect">
            <a:avLst/>
          </a:prstGeom>
        </p:spPr>
      </p:pic>
      <p:sp>
        <p:nvSpPr>
          <p:cNvPr id="8" name="Rectangle 7">
            <a:hlinkClick r:id="rId5" action="ppaction://hlinksldjump"/>
          </p:cNvPr>
          <p:cNvSpPr/>
          <p:nvPr/>
        </p:nvSpPr>
        <p:spPr>
          <a:xfrm>
            <a:off x="8238134" y="3966155"/>
            <a:ext cx="663964" cy="830997"/>
          </a:xfrm>
          <a:prstGeom prst="rect">
            <a:avLst/>
          </a:prstGeom>
        </p:spPr>
        <p:txBody>
          <a:bodyPr wrap="none">
            <a:spAutoFit/>
          </a:bodyPr>
          <a:lstStyle/>
          <a:p>
            <a:r>
              <a:rPr lang="en-US" sz="4800" b="1" dirty="0" smtClean="0">
                <a:solidFill>
                  <a:srgbClr val="FF0000"/>
                </a:solidFill>
              </a:rPr>
              <a:t>Q</a:t>
            </a:r>
            <a:endParaRPr lang="en-GB" sz="4800" dirty="0">
              <a:solidFill>
                <a:srgbClr val="FF0000"/>
              </a:solidFill>
            </a:endParaRPr>
          </a:p>
        </p:txBody>
      </p:sp>
    </p:spTree>
    <p:extLst>
      <p:ext uri="{BB962C8B-B14F-4D97-AF65-F5344CB8AC3E}">
        <p14:creationId xmlns:p14="http://schemas.microsoft.com/office/powerpoint/2010/main" val="2696509782"/>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20.2 – Energy Flow – Energy Losses</a:t>
            </a:r>
            <a:endParaRPr lang="en-US" sz="3600" dirty="0"/>
          </a:p>
        </p:txBody>
      </p:sp>
      <p:sp>
        <p:nvSpPr>
          <p:cNvPr id="34" name="Rectangle 33"/>
          <p:cNvSpPr/>
          <p:nvPr/>
        </p:nvSpPr>
        <p:spPr>
          <a:xfrm>
            <a:off x="179513" y="1124744"/>
            <a:ext cx="5832647" cy="5632311"/>
          </a:xfrm>
          <a:prstGeom prst="rect">
            <a:avLst/>
          </a:prstGeom>
        </p:spPr>
        <p:txBody>
          <a:bodyPr wrap="square">
            <a:spAutoFit/>
          </a:bodyPr>
          <a:lstStyle/>
          <a:p>
            <a:pPr>
              <a:buClr>
                <a:srgbClr val="0070C0"/>
              </a:buClr>
              <a:buSzPct val="80000"/>
            </a:pPr>
            <a:r>
              <a:rPr lang="en-US" sz="2000" b="1" dirty="0" smtClean="0">
                <a:solidFill>
                  <a:srgbClr val="C00000"/>
                </a:solidFill>
              </a:rPr>
              <a:t>Trophic levels</a:t>
            </a:r>
          </a:p>
          <a:p>
            <a:pPr marL="355600" indent="-355600">
              <a:buClr>
                <a:srgbClr val="0070C0"/>
              </a:buClr>
              <a:buSzPct val="80000"/>
              <a:buFont typeface="Wingdings 3" panose="05040102010807070707" pitchFamily="18" charset="2"/>
              <a:buChar char=""/>
            </a:pPr>
            <a:r>
              <a:rPr lang="en-US" sz="2000" dirty="0" smtClean="0"/>
              <a:t>In Figure </a:t>
            </a:r>
            <a:r>
              <a:rPr lang="en-US" sz="2000" b="1" dirty="0" smtClean="0"/>
              <a:t>20.5</a:t>
            </a:r>
            <a:r>
              <a:rPr lang="en-US" sz="2000" dirty="0" smtClean="0"/>
              <a:t>, the number of organisms in the food chain is shown as a pyramid. Each level in the pyramid is called a trophic level (‘trophic’ means feeding).</a:t>
            </a:r>
          </a:p>
          <a:p>
            <a:pPr marL="355600" indent="-355600">
              <a:buClr>
                <a:srgbClr val="0070C0"/>
              </a:buClr>
              <a:buSzPct val="80000"/>
              <a:buFont typeface="Wingdings 3" panose="05040102010807070707" pitchFamily="18" charset="2"/>
              <a:buChar char=""/>
            </a:pPr>
            <a:r>
              <a:rPr lang="en-US" sz="2000" dirty="0" smtClean="0"/>
              <a:t>The </a:t>
            </a:r>
            <a:r>
              <a:rPr lang="en-US" sz="2000" dirty="0"/>
              <a:t>pyramid is this shape because there is less energy available as you go up the trophic levels, so there are fewer organisms at each level. This loss of energy limits the length of food chains. They rarely have more than five trophic levels, as there is not enough energy left to support a sixth.</a:t>
            </a:r>
          </a:p>
          <a:p>
            <a:pPr marL="355600" indent="-355600">
              <a:buClr>
                <a:srgbClr val="0070C0"/>
              </a:buClr>
              <a:buSzPct val="80000"/>
              <a:buFont typeface="Wingdings 3" panose="05040102010807070707" pitchFamily="18" charset="2"/>
              <a:buChar char=""/>
            </a:pPr>
            <a:r>
              <a:rPr lang="en-US" sz="2000" dirty="0"/>
              <a:t>Many organisms feed at more than one trophic </a:t>
            </a:r>
            <a:r>
              <a:rPr lang="en-US" sz="2000" dirty="0" smtClean="0"/>
              <a:t>level. You</a:t>
            </a:r>
            <a:r>
              <a:rPr lang="en-US" sz="2000" dirty="0"/>
              <a:t>, for example, are a primary consumer when you eat vegetables, a secondary consumer when you eat meat or drink milk, and a tertiary consumer when you eat a predatory fish such as a salmon.</a:t>
            </a:r>
          </a:p>
        </p:txBody>
      </p:sp>
      <p:sp>
        <p:nvSpPr>
          <p:cNvPr id="4" name="Round Same Side Corner Rectangle 3">
            <a:hlinkClick r:id="" action="ppaction://noaction"/>
          </p:cNvPr>
          <p:cNvSpPr/>
          <p:nvPr/>
        </p:nvSpPr>
        <p:spPr>
          <a:xfrm>
            <a:off x="7067364" y="705600"/>
            <a:ext cx="600980" cy="324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267</a:t>
            </a:r>
            <a:endParaRPr lang="en-GB" sz="960" b="1" dirty="0">
              <a:latin typeface="Arial" panose="020B0604020202020204" pitchFamily="34" charset="0"/>
              <a:cs typeface="Arial" panose="020B0604020202020204" pitchFamily="34" charset="0"/>
            </a:endParaRPr>
          </a:p>
        </p:txBody>
      </p:sp>
      <p:pic>
        <p:nvPicPr>
          <p:cNvPr id="4098" name="Picture 2" descr="Image result for Trophic levels"/>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012160" y="1124744"/>
            <a:ext cx="2880320" cy="2171627"/>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Image result for Trophic levels"/>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012160" y="3309699"/>
            <a:ext cx="2880320" cy="3359661"/>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hlinkClick r:id="rId5" action="ppaction://hlinksldjump"/>
          </p:cNvPr>
          <p:cNvSpPr/>
          <p:nvPr/>
        </p:nvSpPr>
        <p:spPr>
          <a:xfrm>
            <a:off x="8238134" y="980728"/>
            <a:ext cx="663964" cy="830997"/>
          </a:xfrm>
          <a:prstGeom prst="rect">
            <a:avLst/>
          </a:prstGeom>
        </p:spPr>
        <p:txBody>
          <a:bodyPr wrap="none">
            <a:spAutoFit/>
          </a:bodyPr>
          <a:lstStyle/>
          <a:p>
            <a:r>
              <a:rPr lang="en-US" sz="4800" b="1" dirty="0" smtClean="0">
                <a:solidFill>
                  <a:srgbClr val="FF0000"/>
                </a:solidFill>
              </a:rPr>
              <a:t>Q</a:t>
            </a:r>
            <a:endParaRPr lang="en-GB" sz="4800" dirty="0">
              <a:solidFill>
                <a:srgbClr val="FF0000"/>
              </a:solidFill>
            </a:endParaRPr>
          </a:p>
        </p:txBody>
      </p:sp>
    </p:spTree>
    <p:extLst>
      <p:ext uri="{BB962C8B-B14F-4D97-AF65-F5344CB8AC3E}">
        <p14:creationId xmlns:p14="http://schemas.microsoft.com/office/powerpoint/2010/main" val="84417403"/>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20.2 – Energy Flow – Energy Losses</a:t>
            </a:r>
            <a:endParaRPr lang="en-US" sz="3600" dirty="0"/>
          </a:p>
        </p:txBody>
      </p:sp>
      <p:sp>
        <p:nvSpPr>
          <p:cNvPr id="4" name="Round Same Side Corner Rectangle 3">
            <a:hlinkClick r:id="" action="ppaction://noaction"/>
          </p:cNvPr>
          <p:cNvSpPr/>
          <p:nvPr/>
        </p:nvSpPr>
        <p:spPr>
          <a:xfrm>
            <a:off x="7067364" y="705600"/>
            <a:ext cx="600980" cy="324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267</a:t>
            </a:r>
            <a:endParaRPr lang="en-GB" sz="960" b="1" dirty="0">
              <a:latin typeface="Arial" panose="020B0604020202020204" pitchFamily="34" charset="0"/>
              <a:cs typeface="Arial" panose="020B0604020202020204" pitchFamily="34" charset="0"/>
            </a:endParaRPr>
          </a:p>
        </p:txBody>
      </p:sp>
      <p:pic>
        <p:nvPicPr>
          <p:cNvPr id="4102" name="Picture 6" descr="Image result for Trophic levels"/>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193102" y="1124744"/>
            <a:ext cx="3699378" cy="4104456"/>
          </a:xfrm>
          <a:prstGeom prst="rect">
            <a:avLst/>
          </a:prstGeom>
          <a:noFill/>
          <a:extLst>
            <a:ext uri="{909E8E84-426E-40DD-AFC4-6F175D3DCCD1}">
              <a14:hiddenFill xmlns:a14="http://schemas.microsoft.com/office/drawing/2010/main">
                <a:solidFill>
                  <a:srgbClr val="FFFFFF"/>
                </a:solidFill>
              </a14:hiddenFill>
            </a:ext>
          </a:extLst>
        </p:spPr>
      </p:pic>
      <p:sp>
        <p:nvSpPr>
          <p:cNvPr id="7" name="Round Same Side Corner Rectangle 6"/>
          <p:cNvSpPr/>
          <p:nvPr/>
        </p:nvSpPr>
        <p:spPr>
          <a:xfrm>
            <a:off x="179512" y="1163183"/>
            <a:ext cx="2088232" cy="446216"/>
          </a:xfrm>
          <a:prstGeom prst="round2SameRect">
            <a:avLst>
              <a:gd name="adj1" fmla="val 50000"/>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solidFill>
                  <a:schemeClr val="tx1"/>
                </a:solidFill>
                <a:latin typeface="Arial" panose="020B0604020202020204" pitchFamily="34" charset="0"/>
                <a:cs typeface="Arial" panose="020B0604020202020204" pitchFamily="34" charset="0"/>
              </a:rPr>
              <a:t>Key Definition</a:t>
            </a:r>
            <a:endParaRPr lang="en-GB" sz="2000" b="1" dirty="0">
              <a:solidFill>
                <a:schemeClr val="tx1"/>
              </a:solidFill>
              <a:latin typeface="Arial" panose="020B0604020202020204" pitchFamily="34" charset="0"/>
              <a:cs typeface="Arial" panose="020B0604020202020204" pitchFamily="34" charset="0"/>
            </a:endParaRPr>
          </a:p>
        </p:txBody>
      </p:sp>
      <p:sp>
        <p:nvSpPr>
          <p:cNvPr id="8" name="Round Same Side Corner Rectangle 7"/>
          <p:cNvSpPr/>
          <p:nvPr/>
        </p:nvSpPr>
        <p:spPr>
          <a:xfrm flipV="1">
            <a:off x="179512" y="1617863"/>
            <a:ext cx="4824536" cy="3479863"/>
          </a:xfrm>
          <a:prstGeom prst="round2SameRect">
            <a:avLst>
              <a:gd name="adj1" fmla="val 9872"/>
              <a:gd name="adj2" fmla="val 0"/>
            </a:avLst>
          </a:prstGeom>
          <a:solidFill>
            <a:schemeClr val="accent1">
              <a:lumMod val="20000"/>
              <a:lumOff val="8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TextBox 8"/>
          <p:cNvSpPr txBox="1"/>
          <p:nvPr/>
        </p:nvSpPr>
        <p:spPr>
          <a:xfrm>
            <a:off x="251520" y="1681407"/>
            <a:ext cx="4752528" cy="3416320"/>
          </a:xfrm>
          <a:prstGeom prst="rect">
            <a:avLst/>
          </a:prstGeom>
          <a:noFill/>
        </p:spPr>
        <p:txBody>
          <a:bodyPr wrap="square" rtlCol="0">
            <a:spAutoFit/>
          </a:bodyPr>
          <a:lstStyle/>
          <a:p>
            <a:r>
              <a:rPr lang="en-US" b="1" dirty="0">
                <a:solidFill>
                  <a:srgbClr val="C00000"/>
                </a:solidFill>
              </a:rPr>
              <a:t>producer</a:t>
            </a:r>
            <a:r>
              <a:rPr lang="en-US" dirty="0">
                <a:solidFill>
                  <a:srgbClr val="C00000"/>
                </a:solidFill>
              </a:rPr>
              <a:t> </a:t>
            </a:r>
            <a:r>
              <a:rPr lang="en-US" dirty="0"/>
              <a:t>- an organism that makes its own</a:t>
            </a:r>
          </a:p>
          <a:p>
            <a:r>
              <a:rPr lang="en-US" b="1" dirty="0">
                <a:solidFill>
                  <a:srgbClr val="C00000"/>
                </a:solidFill>
              </a:rPr>
              <a:t>organic nutrients</a:t>
            </a:r>
            <a:r>
              <a:rPr lang="en-US" dirty="0"/>
              <a:t>, usually using energy </a:t>
            </a:r>
            <a:r>
              <a:rPr lang="en-US" dirty="0" smtClean="0"/>
              <a:t>from sunlight</a:t>
            </a:r>
            <a:r>
              <a:rPr lang="en-US" dirty="0"/>
              <a:t>, through photosynthesis</a:t>
            </a:r>
          </a:p>
          <a:p>
            <a:r>
              <a:rPr lang="en-US" b="1" dirty="0">
                <a:solidFill>
                  <a:srgbClr val="C00000"/>
                </a:solidFill>
              </a:rPr>
              <a:t>consumer</a:t>
            </a:r>
            <a:r>
              <a:rPr lang="en-US" dirty="0">
                <a:solidFill>
                  <a:srgbClr val="C00000"/>
                </a:solidFill>
              </a:rPr>
              <a:t> </a:t>
            </a:r>
            <a:r>
              <a:rPr lang="en-US" dirty="0"/>
              <a:t>- an organism that gets its energy </a:t>
            </a:r>
            <a:r>
              <a:rPr lang="en-US" dirty="0" smtClean="0"/>
              <a:t>by feeding </a:t>
            </a:r>
            <a:r>
              <a:rPr lang="en-US" dirty="0"/>
              <a:t>on other organisms</a:t>
            </a:r>
          </a:p>
          <a:p>
            <a:r>
              <a:rPr lang="en-US" b="1" dirty="0">
                <a:solidFill>
                  <a:srgbClr val="C00000"/>
                </a:solidFill>
              </a:rPr>
              <a:t>herbivore</a:t>
            </a:r>
            <a:r>
              <a:rPr lang="en-US" dirty="0">
                <a:solidFill>
                  <a:srgbClr val="C00000"/>
                </a:solidFill>
              </a:rPr>
              <a:t> </a:t>
            </a:r>
            <a:r>
              <a:rPr lang="en-US" dirty="0"/>
              <a:t>- an animal that gets its energy </a:t>
            </a:r>
            <a:r>
              <a:rPr lang="en-US" dirty="0" smtClean="0"/>
              <a:t>by eating </a:t>
            </a:r>
            <a:r>
              <a:rPr lang="en-US" dirty="0"/>
              <a:t>plants</a:t>
            </a:r>
          </a:p>
          <a:p>
            <a:r>
              <a:rPr lang="en-US" b="1" dirty="0">
                <a:solidFill>
                  <a:srgbClr val="C00000"/>
                </a:solidFill>
              </a:rPr>
              <a:t>carnivore</a:t>
            </a:r>
            <a:r>
              <a:rPr lang="en-US" dirty="0">
                <a:solidFill>
                  <a:srgbClr val="C00000"/>
                </a:solidFill>
              </a:rPr>
              <a:t> </a:t>
            </a:r>
            <a:r>
              <a:rPr lang="en-US" dirty="0"/>
              <a:t>- an animal that gets its energy by eating other animals</a:t>
            </a:r>
          </a:p>
          <a:p>
            <a:r>
              <a:rPr lang="en-US" b="1" dirty="0">
                <a:solidFill>
                  <a:srgbClr val="C00000"/>
                </a:solidFill>
              </a:rPr>
              <a:t>trophic level </a:t>
            </a:r>
            <a:r>
              <a:rPr lang="en-US" dirty="0"/>
              <a:t>- the position of an organism in a </a:t>
            </a:r>
            <a:r>
              <a:rPr lang="en-US" dirty="0" smtClean="0"/>
              <a:t>food </a:t>
            </a:r>
            <a:r>
              <a:rPr lang="en-US" dirty="0"/>
              <a:t>chain, food web or pyramid of biomass or numbers</a:t>
            </a:r>
            <a:endParaRPr lang="en-GB" dirty="0"/>
          </a:p>
        </p:txBody>
      </p:sp>
      <p:sp>
        <p:nvSpPr>
          <p:cNvPr id="10" name="TextBox 9">
            <a:hlinkClick r:id="rId4" action="ppaction://hlinkfile"/>
          </p:cNvPr>
          <p:cNvSpPr txBox="1"/>
          <p:nvPr/>
        </p:nvSpPr>
        <p:spPr>
          <a:xfrm>
            <a:off x="3023762" y="1163183"/>
            <a:ext cx="1980286"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000" b="1" dirty="0" smtClean="0"/>
              <a:t>Trophic Levels</a:t>
            </a:r>
            <a:endParaRPr lang="en-GB" sz="2000" b="1" dirty="0"/>
          </a:p>
        </p:txBody>
      </p:sp>
      <p:pic>
        <p:nvPicPr>
          <p:cNvPr id="11" name="Picture 10"/>
          <p:cNvPicPr>
            <a:picLocks noChangeAspect="1"/>
          </p:cNvPicPr>
          <p:nvPr/>
        </p:nvPicPr>
        <p:blipFill rotWithShape="1">
          <a:blip r:embed="rId5" cstate="print">
            <a:lum bright="-47000" contrast="75000"/>
            <a:extLst>
              <a:ext uri="{28A0092B-C50C-407E-A947-70E740481C1C}">
                <a14:useLocalDpi xmlns:a14="http://schemas.microsoft.com/office/drawing/2010/main"/>
              </a:ext>
            </a:extLst>
          </a:blip>
          <a:srcRect l="6688" t="3219" r="2750" b="13244"/>
          <a:stretch/>
        </p:blipFill>
        <p:spPr>
          <a:xfrm>
            <a:off x="171096" y="5161270"/>
            <a:ext cx="6705160" cy="1508089"/>
          </a:xfrm>
          <a:prstGeom prst="rect">
            <a:avLst/>
          </a:prstGeom>
        </p:spPr>
      </p:pic>
      <p:sp>
        <p:nvSpPr>
          <p:cNvPr id="12" name="Rectangle 11"/>
          <p:cNvSpPr/>
          <p:nvPr/>
        </p:nvSpPr>
        <p:spPr>
          <a:xfrm>
            <a:off x="7042791" y="5765660"/>
            <a:ext cx="1849689" cy="903700"/>
          </a:xfrm>
          <a:prstGeom prst="rect">
            <a:avLst/>
          </a:prstGeom>
        </p:spPr>
        <p:txBody>
          <a:bodyPr wrap="square" lIns="36000" tIns="36000" rIns="36000" bIns="36000">
            <a:spAutoFit/>
          </a:bodyPr>
          <a:lstStyle/>
          <a:p>
            <a:pPr indent="361950">
              <a:buClr>
                <a:srgbClr val="C00000"/>
              </a:buClr>
              <a:buSzPct val="80000"/>
              <a:buFont typeface="Arial" panose="020B0604020202020204" pitchFamily="34" charset="0"/>
              <a:buChar char="◄"/>
            </a:pPr>
            <a:r>
              <a:rPr lang="en-US" b="1" dirty="0"/>
              <a:t>Figure </a:t>
            </a:r>
            <a:r>
              <a:rPr lang="en-US" b="1" dirty="0" smtClean="0"/>
              <a:t>20.6 – </a:t>
            </a:r>
            <a:r>
              <a:rPr lang="en-US" dirty="0" smtClean="0"/>
              <a:t>Energy losses in a food chain</a:t>
            </a:r>
            <a:endParaRPr lang="en-GB" dirty="0"/>
          </a:p>
        </p:txBody>
      </p:sp>
      <p:sp>
        <p:nvSpPr>
          <p:cNvPr id="13" name="Rectangle 12">
            <a:hlinkClick r:id="rId6" action="ppaction://hlinksldjump"/>
          </p:cNvPr>
          <p:cNvSpPr/>
          <p:nvPr/>
        </p:nvSpPr>
        <p:spPr>
          <a:xfrm>
            <a:off x="8238134" y="5013176"/>
            <a:ext cx="663964" cy="830997"/>
          </a:xfrm>
          <a:prstGeom prst="rect">
            <a:avLst/>
          </a:prstGeom>
        </p:spPr>
        <p:txBody>
          <a:bodyPr wrap="none">
            <a:spAutoFit/>
          </a:bodyPr>
          <a:lstStyle/>
          <a:p>
            <a:r>
              <a:rPr lang="en-US" sz="4800" b="1" dirty="0" smtClean="0">
                <a:solidFill>
                  <a:srgbClr val="FF0000"/>
                </a:solidFill>
              </a:rPr>
              <a:t>Q</a:t>
            </a:r>
            <a:endParaRPr lang="en-GB" sz="4800" dirty="0">
              <a:solidFill>
                <a:srgbClr val="FF0000"/>
              </a:solidFill>
            </a:endParaRPr>
          </a:p>
        </p:txBody>
      </p:sp>
    </p:spTree>
    <p:extLst>
      <p:ext uri="{BB962C8B-B14F-4D97-AF65-F5344CB8AC3E}">
        <p14:creationId xmlns:p14="http://schemas.microsoft.com/office/powerpoint/2010/main" val="784325141"/>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20.2 – Energy Flow – Energy Losses</a:t>
            </a:r>
            <a:endParaRPr lang="en-US" sz="3600" dirty="0"/>
          </a:p>
        </p:txBody>
      </p:sp>
      <p:sp>
        <p:nvSpPr>
          <p:cNvPr id="4" name="Round Same Side Corner Rectangle 3">
            <a:hlinkClick r:id="" action="ppaction://noaction"/>
          </p:cNvPr>
          <p:cNvSpPr/>
          <p:nvPr/>
        </p:nvSpPr>
        <p:spPr>
          <a:xfrm>
            <a:off x="7067364" y="705600"/>
            <a:ext cx="600980" cy="324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268</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179512" y="1143486"/>
            <a:ext cx="8712968" cy="5472000"/>
          </a:xfrm>
          <a:prstGeom prst="rect">
            <a:avLst/>
          </a:prstGeom>
          <a:solidFill>
            <a:srgbClr val="C1D6FF"/>
          </a:solidFill>
          <a:ln w="57150">
            <a:solidFill>
              <a:srgbClr val="002060"/>
            </a:solidFill>
          </a:ln>
        </p:spPr>
        <p:txBody>
          <a:bodyPr wrap="square" numCol="2">
            <a:spAutoFit/>
          </a:bodyPr>
          <a:lstStyle/>
          <a:p>
            <a:pPr>
              <a:buClr>
                <a:srgbClr val="C00000"/>
              </a:buClr>
              <a:buSzPct val="80000"/>
              <a:tabLst>
                <a:tab pos="2420938" algn="l"/>
              </a:tabLst>
            </a:pPr>
            <a:r>
              <a:rPr lang="en-US" sz="1700" b="1" dirty="0" smtClean="0">
                <a:solidFill>
                  <a:srgbClr val="C00000"/>
                </a:solidFill>
                <a:latin typeface="Arial" panose="020B0604020202020204" pitchFamily="34" charset="0"/>
                <a:cs typeface="Arial" panose="020B0604020202020204" pitchFamily="34" charset="0"/>
              </a:rPr>
              <a:t>Activity </a:t>
            </a:r>
            <a:r>
              <a:rPr lang="en-US" sz="1700" b="1" dirty="0">
                <a:solidFill>
                  <a:srgbClr val="C00000"/>
                </a:solidFill>
                <a:latin typeface="Arial" panose="020B0604020202020204" pitchFamily="34" charset="0"/>
                <a:cs typeface="Arial" panose="020B0604020202020204" pitchFamily="34" charset="0"/>
              </a:rPr>
              <a:t>20.1</a:t>
            </a:r>
          </a:p>
          <a:p>
            <a:pPr>
              <a:buClr>
                <a:srgbClr val="C00000"/>
              </a:buClr>
              <a:buSzPct val="80000"/>
              <a:tabLst>
                <a:tab pos="2420938" algn="l"/>
              </a:tabLst>
            </a:pPr>
            <a:r>
              <a:rPr lang="en-US" sz="1700" b="1" dirty="0">
                <a:solidFill>
                  <a:srgbClr val="C00000"/>
                </a:solidFill>
                <a:latin typeface="Arial" panose="020B0604020202020204" pitchFamily="34" charset="0"/>
                <a:cs typeface="Arial" panose="020B0604020202020204" pitchFamily="34" charset="0"/>
              </a:rPr>
              <a:t>Studying an </a:t>
            </a:r>
            <a:r>
              <a:rPr lang="en-US" sz="1700" b="1" dirty="0" smtClean="0">
                <a:solidFill>
                  <a:srgbClr val="C00000"/>
                </a:solidFill>
                <a:latin typeface="Arial" panose="020B0604020202020204" pitchFamily="34" charset="0"/>
                <a:cs typeface="Arial" panose="020B0604020202020204" pitchFamily="34" charset="0"/>
              </a:rPr>
              <a:t>ecosystem - Skills</a:t>
            </a:r>
            <a:endParaRPr lang="en-US" sz="1700" b="1" dirty="0">
              <a:solidFill>
                <a:srgbClr val="C00000"/>
              </a:solidFill>
              <a:latin typeface="Arial" panose="020B0604020202020204" pitchFamily="34" charset="0"/>
              <a:cs typeface="Arial" panose="020B0604020202020204" pitchFamily="34" charset="0"/>
            </a:endParaRPr>
          </a:p>
          <a:p>
            <a:pPr>
              <a:buClr>
                <a:srgbClr val="C00000"/>
              </a:buClr>
              <a:buSzPct val="80000"/>
              <a:tabLst>
                <a:tab pos="2420938" algn="l"/>
              </a:tabLst>
            </a:pPr>
            <a:r>
              <a:rPr lang="en-US" sz="1700" b="1" dirty="0">
                <a:latin typeface="Arial" panose="020B0604020202020204" pitchFamily="34" charset="0"/>
                <a:cs typeface="Arial" panose="020B0604020202020204" pitchFamily="34" charset="0"/>
              </a:rPr>
              <a:t>A03.3 Observing, measuring and recording</a:t>
            </a:r>
          </a:p>
          <a:p>
            <a:pPr>
              <a:buClr>
                <a:srgbClr val="C00000"/>
              </a:buClr>
              <a:buSzPct val="80000"/>
              <a:tabLst>
                <a:tab pos="2420938" algn="l"/>
              </a:tabLst>
            </a:pPr>
            <a:r>
              <a:rPr lang="en-US" sz="1700" b="1" dirty="0">
                <a:latin typeface="Arial" panose="020B0604020202020204" pitchFamily="34" charset="0"/>
                <a:cs typeface="Arial" panose="020B0604020202020204" pitchFamily="34" charset="0"/>
              </a:rPr>
              <a:t>A03.4 Interpreting and evaluating observations and data</a:t>
            </a:r>
          </a:p>
          <a:p>
            <a:pPr marL="342900" indent="-342900">
              <a:buClr>
                <a:srgbClr val="C00000"/>
              </a:buClr>
              <a:buSzPct val="80000"/>
              <a:buFont typeface="Arial" panose="020B0604020202020204" pitchFamily="34" charset="0"/>
              <a:buChar char="►"/>
              <a:tabLst>
                <a:tab pos="2420938" algn="l"/>
              </a:tabLst>
            </a:pPr>
            <a:r>
              <a:rPr lang="en-US" sz="1700" dirty="0">
                <a:latin typeface="Arial" panose="020B0604020202020204" pitchFamily="34" charset="0"/>
                <a:cs typeface="Arial" panose="020B0604020202020204" pitchFamily="34" charset="0"/>
              </a:rPr>
              <a:t>In this activity, you will try to work out some food chains in an ecosystem. Remember that you must disturb the ecosystem as little as possible. Do not take plants or animals away from the ecosystem unless your teacher tells you that you can do this.</a:t>
            </a:r>
          </a:p>
          <a:p>
            <a:pPr marL="342900" indent="-342900">
              <a:buClr>
                <a:srgbClr val="C00000"/>
              </a:buClr>
              <a:buSzPct val="80000"/>
              <a:buFont typeface="Arial" panose="020B0604020202020204" pitchFamily="34" charset="0"/>
              <a:buChar char="►"/>
              <a:tabLst>
                <a:tab pos="2420938" algn="l"/>
              </a:tabLst>
            </a:pPr>
            <a:r>
              <a:rPr lang="en-US" sz="1700" dirty="0">
                <a:latin typeface="Arial" panose="020B0604020202020204" pitchFamily="34" charset="0"/>
                <a:cs typeface="Arial" panose="020B0604020202020204" pitchFamily="34" charset="0"/>
              </a:rPr>
              <a:t>If you have a digital camera, take photographs of the organisms rather than collecting them.</a:t>
            </a:r>
          </a:p>
          <a:p>
            <a:pPr marL="361950" indent="-361950">
              <a:buClr>
                <a:srgbClr val="C00000"/>
              </a:buClr>
              <a:buSzPct val="100000"/>
              <a:buFont typeface="+mj-lt"/>
              <a:buAutoNum type="arabicPeriod"/>
              <a:tabLst>
                <a:tab pos="2420938" algn="l"/>
              </a:tabLst>
            </a:pPr>
            <a:r>
              <a:rPr lang="en-US" sz="1700" dirty="0" smtClean="0">
                <a:latin typeface="Arial" panose="020B0604020202020204" pitchFamily="34" charset="0"/>
                <a:cs typeface="Arial" panose="020B0604020202020204" pitchFamily="34" charset="0"/>
              </a:rPr>
              <a:t>Search </a:t>
            </a:r>
            <a:r>
              <a:rPr lang="en-US" sz="1700" dirty="0">
                <a:latin typeface="Arial" panose="020B0604020202020204" pitchFamily="34" charset="0"/>
                <a:cs typeface="Arial" panose="020B0604020202020204" pitchFamily="34" charset="0"/>
              </a:rPr>
              <a:t>the area thoroughly and try to identify all the types of plants in the area. If you cannot identify a plant, and there appears to be a lot of it, then collect samples of leaves and flowers </a:t>
            </a:r>
            <a:r>
              <a:rPr lang="en-US" sz="1700" dirty="0" smtClean="0">
                <a:latin typeface="Arial" panose="020B0604020202020204" pitchFamily="34" charset="0"/>
                <a:cs typeface="Arial" panose="020B0604020202020204" pitchFamily="34" charset="0"/>
              </a:rPr>
              <a:t>to take </a:t>
            </a:r>
            <a:r>
              <a:rPr lang="en-US" sz="1700" dirty="0">
                <a:latin typeface="Arial" panose="020B0604020202020204" pitchFamily="34" charset="0"/>
                <a:cs typeface="Arial" panose="020B0604020202020204" pitchFamily="34" charset="0"/>
              </a:rPr>
              <a:t>back to your laboratory, where you can spend longer trying to find out what it is. Better still, take photographs of the plant so that you do not need to take samples from it.</a:t>
            </a:r>
          </a:p>
          <a:p>
            <a:pPr marL="361950" indent="-361950">
              <a:buClr>
                <a:srgbClr val="C00000"/>
              </a:buClr>
              <a:buSzPct val="100000"/>
              <a:buFont typeface="+mj-lt"/>
              <a:buAutoNum type="arabicPeriod"/>
              <a:tabLst>
                <a:tab pos="2420938" algn="l"/>
              </a:tabLst>
            </a:pPr>
            <a:r>
              <a:rPr lang="en-US" sz="1700" dirty="0" smtClean="0">
                <a:latin typeface="Arial" panose="020B0604020202020204" pitchFamily="34" charset="0"/>
                <a:cs typeface="Arial" panose="020B0604020202020204" pitchFamily="34" charset="0"/>
              </a:rPr>
              <a:t>Try </a:t>
            </a:r>
            <a:r>
              <a:rPr lang="en-US" sz="1700" dirty="0">
                <a:latin typeface="Arial" panose="020B0604020202020204" pitchFamily="34" charset="0"/>
                <a:cs typeface="Arial" panose="020B0604020202020204" pitchFamily="34" charset="0"/>
              </a:rPr>
              <a:t>to identify any small animals you </a:t>
            </a:r>
            <a:r>
              <a:rPr lang="en-US" sz="1700" dirty="0" smtClean="0">
                <a:latin typeface="Arial" panose="020B0604020202020204" pitchFamily="34" charset="0"/>
                <a:cs typeface="Arial" panose="020B0604020202020204" pitchFamily="34" charset="0"/>
              </a:rPr>
              <a:t>see. Where </a:t>
            </a:r>
            <a:r>
              <a:rPr lang="en-US" sz="1700" dirty="0">
                <a:latin typeface="Arial" panose="020B0604020202020204" pitchFamily="34" charset="0"/>
                <a:cs typeface="Arial" panose="020B0604020202020204" pitchFamily="34" charset="0"/>
              </a:rPr>
              <a:t>possible, take photographs of each kind of animal.</a:t>
            </a:r>
          </a:p>
          <a:p>
            <a:pPr marL="361950" indent="-361950">
              <a:buClr>
                <a:srgbClr val="C00000"/>
              </a:buClr>
              <a:buSzPct val="100000"/>
              <a:buFont typeface="+mj-lt"/>
              <a:buAutoNum type="arabicPeriod"/>
              <a:tabLst>
                <a:tab pos="2420938" algn="l"/>
              </a:tabLst>
            </a:pPr>
            <a:r>
              <a:rPr lang="en-US" sz="1700" dirty="0" smtClean="0">
                <a:latin typeface="Arial" panose="020B0604020202020204" pitchFamily="34" charset="0"/>
                <a:cs typeface="Arial" panose="020B0604020202020204" pitchFamily="34" charset="0"/>
              </a:rPr>
              <a:t>Make </a:t>
            </a:r>
            <a:r>
              <a:rPr lang="en-US" sz="1700" dirty="0">
                <a:latin typeface="Arial" panose="020B0604020202020204" pitchFamily="34" charset="0"/>
                <a:cs typeface="Arial" panose="020B0604020202020204" pitchFamily="34" charset="0"/>
              </a:rPr>
              <a:t>notes about the large animals in the area, such as the types of bird present and what they are feeding on.</a:t>
            </a:r>
          </a:p>
          <a:p>
            <a:pPr marL="361950" indent="-361950">
              <a:buClr>
                <a:srgbClr val="C00000"/>
              </a:buClr>
              <a:buSzPct val="100000"/>
              <a:buFont typeface="+mj-lt"/>
              <a:buAutoNum type="arabicPeriod"/>
              <a:tabLst>
                <a:tab pos="2420938" algn="l"/>
              </a:tabLst>
            </a:pPr>
            <a:r>
              <a:rPr lang="en-US" sz="1700" dirty="0" smtClean="0">
                <a:latin typeface="Arial" panose="020B0604020202020204" pitchFamily="34" charset="0"/>
                <a:cs typeface="Arial" panose="020B0604020202020204" pitchFamily="34" charset="0"/>
              </a:rPr>
              <a:t>In </a:t>
            </a:r>
            <a:r>
              <a:rPr lang="en-US" sz="1700" dirty="0">
                <a:latin typeface="Arial" panose="020B0604020202020204" pitchFamily="34" charset="0"/>
                <a:cs typeface="Arial" panose="020B0604020202020204" pitchFamily="34" charset="0"/>
              </a:rPr>
              <a:t>the laboratory, with your teachers assistance, try to identify all the organisms you found.</a:t>
            </a:r>
          </a:p>
          <a:p>
            <a:pPr marL="361950" indent="-361950">
              <a:buClr>
                <a:srgbClr val="C00000"/>
              </a:buClr>
              <a:buSzPct val="100000"/>
              <a:buFont typeface="+mj-lt"/>
              <a:buAutoNum type="arabicPeriod"/>
              <a:tabLst>
                <a:tab pos="2420938" algn="l"/>
              </a:tabLst>
            </a:pPr>
            <a:r>
              <a:rPr lang="en-US" sz="1700" dirty="0" smtClean="0">
                <a:latin typeface="Arial" panose="020B0604020202020204" pitchFamily="34" charset="0"/>
                <a:cs typeface="Arial" panose="020B0604020202020204" pitchFamily="34" charset="0"/>
              </a:rPr>
              <a:t>Use </a:t>
            </a:r>
            <a:r>
              <a:rPr lang="en-US" sz="1700" dirty="0">
                <a:latin typeface="Arial" panose="020B0604020202020204" pitchFamily="34" charset="0"/>
                <a:cs typeface="Arial" panose="020B0604020202020204" pitchFamily="34" charset="0"/>
              </a:rPr>
              <a:t>books or the Internet to find out what some of the animals feed on.</a:t>
            </a:r>
          </a:p>
          <a:p>
            <a:pPr marL="361950" indent="-361950">
              <a:buClr>
                <a:srgbClr val="C00000"/>
              </a:buClr>
              <a:buSzPct val="100000"/>
              <a:buFont typeface="+mj-lt"/>
              <a:buAutoNum type="arabicPeriod"/>
              <a:tabLst>
                <a:tab pos="2420938" algn="l"/>
              </a:tabLst>
            </a:pPr>
            <a:r>
              <a:rPr lang="en-US" sz="1700" dirty="0" smtClean="0">
                <a:latin typeface="Arial" panose="020B0604020202020204" pitchFamily="34" charset="0"/>
                <a:cs typeface="Arial" panose="020B0604020202020204" pitchFamily="34" charset="0"/>
              </a:rPr>
              <a:t>Construct </a:t>
            </a:r>
            <a:r>
              <a:rPr lang="en-US" sz="1700" dirty="0">
                <a:latin typeface="Arial" panose="020B0604020202020204" pitchFamily="34" charset="0"/>
                <a:cs typeface="Arial" panose="020B0604020202020204" pitchFamily="34" charset="0"/>
              </a:rPr>
              <a:t>a food web for this ecosystem.</a:t>
            </a:r>
          </a:p>
        </p:txBody>
      </p:sp>
      <p:sp>
        <p:nvSpPr>
          <p:cNvPr id="12" name="Oval 11"/>
          <p:cNvSpPr/>
          <p:nvPr/>
        </p:nvSpPr>
        <p:spPr>
          <a:xfrm rot="1078849">
            <a:off x="8668388" y="968068"/>
            <a:ext cx="448183" cy="40250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latin typeface="Arial" panose="020B0604020202020204" pitchFamily="34" charset="0"/>
                <a:cs typeface="Arial" panose="020B0604020202020204" pitchFamily="34" charset="0"/>
              </a:rPr>
              <a:t>A</a:t>
            </a:r>
            <a:endParaRPr lang="en-GB" sz="1400" b="1" dirty="0">
              <a:latin typeface="Arial" panose="020B0604020202020204" pitchFamily="34" charset="0"/>
              <a:cs typeface="Arial" panose="020B0604020202020204" pitchFamily="34" charset="0"/>
            </a:endParaRPr>
          </a:p>
        </p:txBody>
      </p:sp>
      <p:sp>
        <p:nvSpPr>
          <p:cNvPr id="6" name="Rectangle 5">
            <a:hlinkClick r:id="rId3" action="ppaction://hlinksldjump"/>
          </p:cNvPr>
          <p:cNvSpPr/>
          <p:nvPr/>
        </p:nvSpPr>
        <p:spPr>
          <a:xfrm>
            <a:off x="8238134" y="5694347"/>
            <a:ext cx="663964" cy="830997"/>
          </a:xfrm>
          <a:prstGeom prst="rect">
            <a:avLst/>
          </a:prstGeom>
        </p:spPr>
        <p:txBody>
          <a:bodyPr wrap="none">
            <a:spAutoFit/>
          </a:bodyPr>
          <a:lstStyle/>
          <a:p>
            <a:r>
              <a:rPr lang="en-US" sz="4800" b="1" dirty="0" smtClean="0">
                <a:solidFill>
                  <a:srgbClr val="FF0000"/>
                </a:solidFill>
              </a:rPr>
              <a:t>Q</a:t>
            </a:r>
            <a:endParaRPr lang="en-GB" sz="4800" dirty="0">
              <a:solidFill>
                <a:srgbClr val="FF0000"/>
              </a:solidFill>
            </a:endParaRPr>
          </a:p>
        </p:txBody>
      </p:sp>
    </p:spTree>
    <p:extLst>
      <p:ext uri="{BB962C8B-B14F-4D97-AF65-F5344CB8AC3E}">
        <p14:creationId xmlns:p14="http://schemas.microsoft.com/office/powerpoint/2010/main" val="1556541073"/>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20.2 – Energy Flow – Energy Losses</a:t>
            </a:r>
            <a:endParaRPr lang="en-US" sz="3600" dirty="0"/>
          </a:p>
        </p:txBody>
      </p:sp>
      <p:sp>
        <p:nvSpPr>
          <p:cNvPr id="34" name="Rectangle 33"/>
          <p:cNvSpPr/>
          <p:nvPr/>
        </p:nvSpPr>
        <p:spPr>
          <a:xfrm>
            <a:off x="179513" y="1124744"/>
            <a:ext cx="4752527" cy="5632311"/>
          </a:xfrm>
          <a:prstGeom prst="rect">
            <a:avLst/>
          </a:prstGeom>
        </p:spPr>
        <p:txBody>
          <a:bodyPr wrap="square">
            <a:spAutoFit/>
          </a:bodyPr>
          <a:lstStyle/>
          <a:p>
            <a:pPr>
              <a:buClr>
                <a:srgbClr val="0070C0"/>
              </a:buClr>
              <a:buSzPct val="80000"/>
            </a:pPr>
            <a:r>
              <a:rPr lang="en-US" sz="2000" b="1" dirty="0" smtClean="0">
                <a:solidFill>
                  <a:srgbClr val="C00000"/>
                </a:solidFill>
              </a:rPr>
              <a:t>Pyramids </a:t>
            </a:r>
            <a:r>
              <a:rPr lang="en-US" sz="2000" b="1" dirty="0">
                <a:solidFill>
                  <a:srgbClr val="C00000"/>
                </a:solidFill>
              </a:rPr>
              <a:t>of biomass</a:t>
            </a:r>
          </a:p>
          <a:p>
            <a:pPr marL="355600" indent="-355600">
              <a:buClr>
                <a:srgbClr val="0070C0"/>
              </a:buClr>
              <a:buSzPct val="80000"/>
              <a:buFont typeface="Wingdings 3" panose="05040102010807070707" pitchFamily="18" charset="2"/>
              <a:buChar char=""/>
            </a:pPr>
            <a:r>
              <a:rPr lang="en-US" sz="2000" dirty="0"/>
              <a:t>Figure </a:t>
            </a:r>
            <a:r>
              <a:rPr lang="en-US" sz="2000" b="1" dirty="0" smtClean="0"/>
              <a:t>20.7</a:t>
            </a:r>
            <a:r>
              <a:rPr lang="en-US" sz="2000" dirty="0" smtClean="0"/>
              <a:t> shows </a:t>
            </a:r>
            <a:r>
              <a:rPr lang="en-US" sz="2000" dirty="0"/>
              <a:t>a differently shaped pyramid of numbers. The pyramid is this shape because of the sizes (biomass) of the organisms in the food chain. Although there is only a single tree, it is huge compared with the caterpillars which feed on it</a:t>
            </a:r>
            <a:r>
              <a:rPr lang="en-US" sz="2000" dirty="0" smtClean="0"/>
              <a:t>.</a:t>
            </a:r>
          </a:p>
          <a:p>
            <a:pPr marL="355600" indent="-355600">
              <a:buClr>
                <a:srgbClr val="0070C0"/>
              </a:buClr>
              <a:buSzPct val="80000"/>
              <a:buFont typeface="Wingdings 3" panose="05040102010807070707" pitchFamily="18" charset="2"/>
              <a:buChar char=""/>
            </a:pPr>
            <a:r>
              <a:rPr lang="en-US" sz="2000" dirty="0"/>
              <a:t>If you make the areas of the blocks represent the mass of the organisms, instead of their </a:t>
            </a:r>
            <a:r>
              <a:rPr lang="en-US" sz="2000" dirty="0" smtClean="0"/>
              <a:t>numbers</a:t>
            </a:r>
            <a:r>
              <a:rPr lang="en-US" sz="2000" dirty="0"/>
              <a:t>, then the pyramid becomes the right shape again. </a:t>
            </a:r>
            <a:endParaRPr lang="en-US" sz="2000" dirty="0" smtClean="0"/>
          </a:p>
          <a:p>
            <a:pPr marL="355600" indent="-355600">
              <a:buClr>
                <a:srgbClr val="0070C0"/>
              </a:buClr>
              <a:buSzPct val="80000"/>
              <a:buFont typeface="Wingdings 3" panose="05040102010807070707" pitchFamily="18" charset="2"/>
              <a:buChar char=""/>
            </a:pPr>
            <a:r>
              <a:rPr lang="en-US" sz="2000" dirty="0" smtClean="0"/>
              <a:t>It </a:t>
            </a:r>
            <a:r>
              <a:rPr lang="en-US" sz="2000" dirty="0"/>
              <a:t>is called a </a:t>
            </a:r>
            <a:r>
              <a:rPr lang="en-US" sz="2000" b="1" dirty="0">
                <a:solidFill>
                  <a:srgbClr val="C00000"/>
                </a:solidFill>
              </a:rPr>
              <a:t>pyramid of biomass </a:t>
            </a:r>
            <a:r>
              <a:rPr lang="en-US" sz="2000" dirty="0"/>
              <a:t>(Figure </a:t>
            </a:r>
            <a:r>
              <a:rPr lang="en-US" sz="2000" b="1" dirty="0"/>
              <a:t>20.8</a:t>
            </a:r>
            <a:r>
              <a:rPr lang="en-US" sz="2000" dirty="0"/>
              <a:t>), and gives a much better idea of the actual quantity of animal or plant material at each trophic level.</a:t>
            </a:r>
          </a:p>
        </p:txBody>
      </p:sp>
      <p:sp>
        <p:nvSpPr>
          <p:cNvPr id="4" name="Round Same Side Corner Rectangle 3">
            <a:hlinkClick r:id="" action="ppaction://noaction"/>
          </p:cNvPr>
          <p:cNvSpPr/>
          <p:nvPr/>
        </p:nvSpPr>
        <p:spPr>
          <a:xfrm>
            <a:off x="7067364" y="705600"/>
            <a:ext cx="600980" cy="324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268</a:t>
            </a:r>
            <a:endParaRPr lang="en-GB" sz="960" b="1" dirty="0">
              <a:latin typeface="Arial" panose="020B0604020202020204" pitchFamily="34" charset="0"/>
              <a:cs typeface="Arial" panose="020B0604020202020204" pitchFamily="34" charset="0"/>
            </a:endParaRPr>
          </a:p>
        </p:txBody>
      </p:sp>
      <p:sp>
        <p:nvSpPr>
          <p:cNvPr id="3" name="Rectangle 2"/>
          <p:cNvSpPr/>
          <p:nvPr/>
        </p:nvSpPr>
        <p:spPr>
          <a:xfrm>
            <a:off x="4932040" y="3429000"/>
            <a:ext cx="3960440" cy="646331"/>
          </a:xfrm>
          <a:prstGeom prst="rect">
            <a:avLst/>
          </a:prstGeom>
        </p:spPr>
        <p:txBody>
          <a:bodyPr wrap="square">
            <a:spAutoFit/>
          </a:bodyPr>
          <a:lstStyle/>
          <a:p>
            <a:pPr indent="276225">
              <a:buClr>
                <a:srgbClr val="C00000"/>
              </a:buClr>
              <a:buSzPct val="80000"/>
              <a:buFont typeface="Arial" panose="020B0604020202020204" pitchFamily="34" charset="0"/>
              <a:buChar char="▲"/>
            </a:pPr>
            <a:r>
              <a:rPr lang="en-US" b="1" dirty="0"/>
              <a:t>Figure 20.7 </a:t>
            </a:r>
            <a:r>
              <a:rPr lang="en-US" b="1" dirty="0" smtClean="0"/>
              <a:t>- </a:t>
            </a:r>
            <a:r>
              <a:rPr lang="en-US" dirty="0" smtClean="0"/>
              <a:t>An </a:t>
            </a:r>
            <a:r>
              <a:rPr lang="en-US" dirty="0"/>
              <a:t>inverted pyramid of numbers.</a:t>
            </a:r>
            <a:endParaRPr lang="en-GB" dirty="0"/>
          </a:p>
        </p:txBody>
      </p:sp>
      <p:sp>
        <p:nvSpPr>
          <p:cNvPr id="5" name="Rectangle 4"/>
          <p:cNvSpPr/>
          <p:nvPr/>
        </p:nvSpPr>
        <p:spPr>
          <a:xfrm>
            <a:off x="4860032" y="6309320"/>
            <a:ext cx="4153829" cy="369332"/>
          </a:xfrm>
          <a:prstGeom prst="rect">
            <a:avLst/>
          </a:prstGeom>
        </p:spPr>
        <p:txBody>
          <a:bodyPr wrap="none">
            <a:spAutoFit/>
          </a:bodyPr>
          <a:lstStyle/>
          <a:p>
            <a:pPr marL="285750" indent="-285750">
              <a:buClr>
                <a:srgbClr val="C00000"/>
              </a:buClr>
              <a:buSzPct val="80000"/>
              <a:buFont typeface="Arial" panose="020B0604020202020204" pitchFamily="34" charset="0"/>
              <a:buChar char="▲"/>
            </a:pPr>
            <a:r>
              <a:rPr lang="en-US" b="1" dirty="0"/>
              <a:t>Figure 20.8</a:t>
            </a:r>
            <a:r>
              <a:rPr lang="en-US" dirty="0"/>
              <a:t> </a:t>
            </a:r>
            <a:r>
              <a:rPr lang="en-US" dirty="0" smtClean="0"/>
              <a:t>- A </a:t>
            </a:r>
            <a:r>
              <a:rPr lang="en-US" dirty="0"/>
              <a:t>pyramid of biomass.</a:t>
            </a:r>
            <a:endParaRPr lang="en-GB" dirty="0"/>
          </a:p>
        </p:txBody>
      </p:sp>
      <p:pic>
        <p:nvPicPr>
          <p:cNvPr id="6" name="Picture 5"/>
          <p:cNvPicPr>
            <a:picLocks noChangeAspect="1"/>
          </p:cNvPicPr>
          <p:nvPr/>
        </p:nvPicPr>
        <p:blipFill rotWithShape="1">
          <a:blip r:embed="rId3" cstate="print">
            <a:lum bright="-47000" contrast="75000"/>
            <a:extLst>
              <a:ext uri="{28A0092B-C50C-407E-A947-70E740481C1C}">
                <a14:useLocalDpi xmlns:a14="http://schemas.microsoft.com/office/drawing/2010/main"/>
              </a:ext>
            </a:extLst>
          </a:blip>
          <a:srcRect/>
          <a:stretch/>
        </p:blipFill>
        <p:spPr>
          <a:xfrm>
            <a:off x="4974336" y="4127835"/>
            <a:ext cx="3890331" cy="2212104"/>
          </a:xfrm>
          <a:prstGeom prst="rect">
            <a:avLst/>
          </a:prstGeom>
        </p:spPr>
      </p:pic>
      <p:pic>
        <p:nvPicPr>
          <p:cNvPr id="11" name="Picture 10"/>
          <p:cNvPicPr>
            <a:picLocks noChangeAspect="1"/>
          </p:cNvPicPr>
          <p:nvPr/>
        </p:nvPicPr>
        <p:blipFill rotWithShape="1">
          <a:blip r:embed="rId4" cstate="print">
            <a:lum bright="-47000" contrast="75000"/>
            <a:extLst>
              <a:ext uri="{28A0092B-C50C-407E-A947-70E740481C1C}">
                <a14:useLocalDpi xmlns:a14="http://schemas.microsoft.com/office/drawing/2010/main"/>
              </a:ext>
            </a:extLst>
          </a:blip>
          <a:srcRect/>
          <a:stretch/>
        </p:blipFill>
        <p:spPr>
          <a:xfrm>
            <a:off x="4932040" y="1124744"/>
            <a:ext cx="3932627" cy="2264780"/>
          </a:xfrm>
          <a:prstGeom prst="rect">
            <a:avLst/>
          </a:prstGeom>
        </p:spPr>
      </p:pic>
      <p:sp>
        <p:nvSpPr>
          <p:cNvPr id="9" name="Rectangle 8">
            <a:hlinkClick r:id="rId5" action="ppaction://hlinksldjump"/>
          </p:cNvPr>
          <p:cNvSpPr/>
          <p:nvPr/>
        </p:nvSpPr>
        <p:spPr>
          <a:xfrm>
            <a:off x="8238134" y="2132856"/>
            <a:ext cx="663964" cy="830997"/>
          </a:xfrm>
          <a:prstGeom prst="rect">
            <a:avLst/>
          </a:prstGeom>
        </p:spPr>
        <p:txBody>
          <a:bodyPr wrap="none">
            <a:spAutoFit/>
          </a:bodyPr>
          <a:lstStyle/>
          <a:p>
            <a:r>
              <a:rPr lang="en-US" sz="4800" b="1" dirty="0" smtClean="0">
                <a:solidFill>
                  <a:srgbClr val="FF0000"/>
                </a:solidFill>
              </a:rPr>
              <a:t>Q</a:t>
            </a:r>
            <a:endParaRPr lang="en-GB" sz="4800" dirty="0">
              <a:solidFill>
                <a:srgbClr val="FF0000"/>
              </a:solidFill>
            </a:endParaRPr>
          </a:p>
        </p:txBody>
      </p:sp>
    </p:spTree>
    <p:extLst>
      <p:ext uri="{BB962C8B-B14F-4D97-AF65-F5344CB8AC3E}">
        <p14:creationId xmlns:p14="http://schemas.microsoft.com/office/powerpoint/2010/main" val="464912734"/>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20.2 – Energy Flow – Energy Losses</a:t>
            </a:r>
            <a:endParaRPr lang="en-US" sz="3600" dirty="0"/>
          </a:p>
        </p:txBody>
      </p:sp>
      <p:sp>
        <p:nvSpPr>
          <p:cNvPr id="34" name="Rectangle 33"/>
          <p:cNvSpPr/>
          <p:nvPr/>
        </p:nvSpPr>
        <p:spPr>
          <a:xfrm>
            <a:off x="179513" y="1124744"/>
            <a:ext cx="5616623" cy="5632311"/>
          </a:xfrm>
          <a:prstGeom prst="rect">
            <a:avLst/>
          </a:prstGeom>
        </p:spPr>
        <p:txBody>
          <a:bodyPr wrap="square">
            <a:spAutoFit/>
          </a:bodyPr>
          <a:lstStyle/>
          <a:p>
            <a:pPr>
              <a:buClr>
                <a:srgbClr val="0070C0"/>
              </a:buClr>
              <a:buSzPct val="80000"/>
            </a:pPr>
            <a:r>
              <a:rPr lang="en-US" sz="2000" b="1" dirty="0" smtClean="0">
                <a:solidFill>
                  <a:srgbClr val="C00000"/>
                </a:solidFill>
              </a:rPr>
              <a:t>Energy Efficiency</a:t>
            </a:r>
            <a:endParaRPr lang="en-US" sz="2000" b="1" dirty="0">
              <a:solidFill>
                <a:srgbClr val="C00000"/>
              </a:solidFill>
            </a:endParaRPr>
          </a:p>
          <a:p>
            <a:pPr marL="355600" indent="-355600">
              <a:buClr>
                <a:srgbClr val="0070C0"/>
              </a:buClr>
              <a:buSzPct val="80000"/>
              <a:buFont typeface="Wingdings 3" panose="05040102010807070707" pitchFamily="18" charset="2"/>
              <a:buChar char=""/>
            </a:pPr>
            <a:r>
              <a:rPr lang="en-US" sz="2000" dirty="0"/>
              <a:t>Understanding how energy is passed along a food chain can be useful in agriculture. We can eat a wide variety of foods, and can feed at several different trophic levels. Which is the most efficient sort of food for a farmer to grow, and for us to eat?</a:t>
            </a:r>
          </a:p>
          <a:p>
            <a:pPr marL="355600" indent="-355600">
              <a:buClr>
                <a:srgbClr val="0070C0"/>
              </a:buClr>
              <a:buSzPct val="80000"/>
              <a:buFont typeface="Wingdings 3" panose="05040102010807070707" pitchFamily="18" charset="2"/>
              <a:buChar char=""/>
            </a:pPr>
            <a:r>
              <a:rPr lang="en-US" sz="2000" dirty="0"/>
              <a:t>The nearer to the beginning of the food chain we feed, the more energy there is available for us. This is why our staple foods, such as wheat, rice and potatoes, are plants.</a:t>
            </a:r>
          </a:p>
          <a:p>
            <a:pPr marL="355600" indent="-355600">
              <a:buClr>
                <a:srgbClr val="0070C0"/>
              </a:buClr>
              <a:buSzPct val="80000"/>
              <a:buFont typeface="Wingdings 3" panose="05040102010807070707" pitchFamily="18" charset="2"/>
              <a:buChar char=""/>
            </a:pPr>
            <a:r>
              <a:rPr lang="en-US" sz="2000" dirty="0"/>
              <a:t>When we eat meat, eggs or cheese, or drink milk, we are feeding further along the food chain. There is less energy available for us from the original energy provided by the Sun. It would be more efficient in principle to eat the grass in a field, rather than to let cattle eat it, and then to eat them</a:t>
            </a:r>
            <a:r>
              <a:rPr lang="en-US" sz="2000" dirty="0" smtClean="0"/>
              <a:t>.</a:t>
            </a:r>
            <a:endParaRPr lang="en-US" sz="2000" dirty="0"/>
          </a:p>
        </p:txBody>
      </p:sp>
      <p:sp>
        <p:nvSpPr>
          <p:cNvPr id="4" name="Round Same Side Corner Rectangle 3">
            <a:hlinkClick r:id="" action="ppaction://noaction"/>
          </p:cNvPr>
          <p:cNvSpPr/>
          <p:nvPr/>
        </p:nvSpPr>
        <p:spPr>
          <a:xfrm>
            <a:off x="7067364" y="705600"/>
            <a:ext cx="600980" cy="324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269</a:t>
            </a:r>
            <a:endParaRPr lang="en-GB" sz="960" b="1" dirty="0">
              <a:latin typeface="Arial" panose="020B0604020202020204" pitchFamily="34" charset="0"/>
              <a:cs typeface="Arial" panose="020B0604020202020204" pitchFamily="34" charset="0"/>
            </a:endParaRPr>
          </a:p>
        </p:txBody>
      </p:sp>
      <p:pic>
        <p:nvPicPr>
          <p:cNvPr id="7170" name="Picture 2" descr="Image result for how cows process cellulose"/>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5796136" y="1124745"/>
            <a:ext cx="3096344" cy="2366896"/>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Image result for how cows process cellulose"/>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796136" y="3586786"/>
            <a:ext cx="3085899" cy="2319139"/>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hlinkClick r:id="rId5" action="ppaction://hlinkfile"/>
          </p:cNvPr>
          <p:cNvSpPr txBox="1"/>
          <p:nvPr/>
        </p:nvSpPr>
        <p:spPr>
          <a:xfrm>
            <a:off x="6281659" y="6008324"/>
            <a:ext cx="2172390" cy="646331"/>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pPr algn="ctr"/>
            <a:r>
              <a:rPr lang="en-GB" b="1" dirty="0" smtClean="0"/>
              <a:t>How Cows </a:t>
            </a:r>
            <a:br>
              <a:rPr lang="en-GB" b="1" dirty="0" smtClean="0"/>
            </a:br>
            <a:r>
              <a:rPr lang="en-GB" b="1" dirty="0" smtClean="0"/>
              <a:t>Process Cellulose</a:t>
            </a:r>
            <a:endParaRPr lang="en-GB" b="1" dirty="0"/>
          </a:p>
        </p:txBody>
      </p:sp>
      <p:sp>
        <p:nvSpPr>
          <p:cNvPr id="8" name="Rectangle 7">
            <a:hlinkClick r:id="rId6" action="ppaction://hlinksldjump"/>
          </p:cNvPr>
          <p:cNvSpPr/>
          <p:nvPr/>
        </p:nvSpPr>
        <p:spPr>
          <a:xfrm>
            <a:off x="8238134" y="1412776"/>
            <a:ext cx="663964" cy="830997"/>
          </a:xfrm>
          <a:prstGeom prst="rect">
            <a:avLst/>
          </a:prstGeom>
        </p:spPr>
        <p:txBody>
          <a:bodyPr wrap="none">
            <a:spAutoFit/>
          </a:bodyPr>
          <a:lstStyle/>
          <a:p>
            <a:r>
              <a:rPr lang="en-US" sz="4800" b="1" dirty="0" smtClean="0">
                <a:solidFill>
                  <a:srgbClr val="FF0000"/>
                </a:solidFill>
              </a:rPr>
              <a:t>Q</a:t>
            </a:r>
            <a:endParaRPr lang="en-GB" sz="4800" dirty="0">
              <a:solidFill>
                <a:srgbClr val="FF0000"/>
              </a:solidFill>
            </a:endParaRPr>
          </a:p>
        </p:txBody>
      </p:sp>
    </p:spTree>
    <p:extLst>
      <p:ext uri="{BB962C8B-B14F-4D97-AF65-F5344CB8AC3E}">
        <p14:creationId xmlns:p14="http://schemas.microsoft.com/office/powerpoint/2010/main" val="3423360134"/>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20.2 – Energy Flow – Energy Losses</a:t>
            </a:r>
            <a:endParaRPr lang="en-US" sz="3600" dirty="0"/>
          </a:p>
        </p:txBody>
      </p:sp>
      <p:sp>
        <p:nvSpPr>
          <p:cNvPr id="34" name="Rectangle 33"/>
          <p:cNvSpPr/>
          <p:nvPr/>
        </p:nvSpPr>
        <p:spPr>
          <a:xfrm>
            <a:off x="179513" y="1124744"/>
            <a:ext cx="5976663" cy="5509200"/>
          </a:xfrm>
          <a:prstGeom prst="rect">
            <a:avLst/>
          </a:prstGeom>
        </p:spPr>
        <p:txBody>
          <a:bodyPr wrap="square">
            <a:spAutoFit/>
          </a:bodyPr>
          <a:lstStyle/>
          <a:p>
            <a:pPr>
              <a:buClr>
                <a:srgbClr val="0070C0"/>
              </a:buClr>
              <a:buSzPct val="80000"/>
            </a:pPr>
            <a:r>
              <a:rPr lang="en-US" sz="2200" b="1" dirty="0" smtClean="0">
                <a:solidFill>
                  <a:srgbClr val="C00000"/>
                </a:solidFill>
              </a:rPr>
              <a:t>Energy Efficiency</a:t>
            </a:r>
            <a:endParaRPr lang="en-US" sz="2200" b="1" dirty="0">
              <a:solidFill>
                <a:srgbClr val="C00000"/>
              </a:solidFill>
            </a:endParaRPr>
          </a:p>
          <a:p>
            <a:pPr marL="355600" indent="-355600">
              <a:buClr>
                <a:srgbClr val="0070C0"/>
              </a:buClr>
              <a:buSzPct val="80000"/>
              <a:buFont typeface="Wingdings 3" panose="05040102010807070707" pitchFamily="18" charset="2"/>
              <a:buChar char=""/>
            </a:pPr>
            <a:r>
              <a:rPr lang="en-US" sz="2200" dirty="0" smtClean="0"/>
              <a:t>In </a:t>
            </a:r>
            <a:r>
              <a:rPr lang="en-US" sz="2200" dirty="0"/>
              <a:t>fact, however, although there is far more energy in the grass than in the cattle, it is not available to us. We simply cannot digest the cellulose in grass, so we cannot release the energy from it. The cattle can; they turn the energy in cellulose into energy in protein and fat, which we can digest</a:t>
            </a:r>
            <a:r>
              <a:rPr lang="en-US" sz="2200" dirty="0" smtClean="0"/>
              <a:t>.</a:t>
            </a:r>
          </a:p>
          <a:p>
            <a:pPr marL="355600" indent="-355600">
              <a:buClr>
                <a:srgbClr val="0070C0"/>
              </a:buClr>
              <a:buSzPct val="80000"/>
              <a:buFont typeface="Wingdings 3" panose="05040102010807070707" pitchFamily="18" charset="2"/>
              <a:buChar char=""/>
            </a:pPr>
            <a:r>
              <a:rPr lang="en-US" sz="2200" dirty="0"/>
              <a:t>However, there are many plant products which we can eat. Soya beans, for example, yield a large amount of protein, much more efficiently and cheaply than cattle or other animals. </a:t>
            </a:r>
            <a:endParaRPr lang="en-US" sz="2200" dirty="0" smtClean="0"/>
          </a:p>
          <a:p>
            <a:pPr marL="355600" indent="-355600">
              <a:buClr>
                <a:srgbClr val="0070C0"/>
              </a:buClr>
              <a:buSzPct val="80000"/>
              <a:buFont typeface="Wingdings 3" panose="05040102010807070707" pitchFamily="18" charset="2"/>
              <a:buChar char=""/>
            </a:pPr>
            <a:r>
              <a:rPr lang="en-US" sz="2200" dirty="0" smtClean="0"/>
              <a:t>A </a:t>
            </a:r>
            <a:r>
              <a:rPr lang="en-US" sz="2200" dirty="0"/>
              <a:t>change towards vegetarianism would enable more food to be produced on the Earth, if the right crops were chosen.</a:t>
            </a:r>
          </a:p>
        </p:txBody>
      </p:sp>
      <p:sp>
        <p:nvSpPr>
          <p:cNvPr id="4" name="Round Same Side Corner Rectangle 3">
            <a:hlinkClick r:id="" action="ppaction://noaction"/>
          </p:cNvPr>
          <p:cNvSpPr/>
          <p:nvPr/>
        </p:nvSpPr>
        <p:spPr>
          <a:xfrm>
            <a:off x="7067364" y="705600"/>
            <a:ext cx="600980" cy="324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269</a:t>
            </a:r>
            <a:endParaRPr lang="en-GB" sz="960" b="1" dirty="0">
              <a:latin typeface="Arial" panose="020B0604020202020204" pitchFamily="34" charset="0"/>
              <a:cs typeface="Arial" panose="020B0604020202020204" pitchFamily="34" charset="0"/>
            </a:endParaRPr>
          </a:p>
        </p:txBody>
      </p:sp>
      <p:pic>
        <p:nvPicPr>
          <p:cNvPr id="6146" name="Picture 2" descr="Image result for earth benefits of vegetarianism"/>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6156176" y="1150486"/>
            <a:ext cx="2711240" cy="2396720"/>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Image result for earth benefits of vegetarianism"/>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6156176" y="3668092"/>
            <a:ext cx="2711240" cy="2929261"/>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hlinkClick r:id="rId5" action="ppaction://hlinksldjump"/>
          </p:cNvPr>
          <p:cNvSpPr/>
          <p:nvPr/>
        </p:nvSpPr>
        <p:spPr>
          <a:xfrm>
            <a:off x="8238134" y="1052736"/>
            <a:ext cx="663964" cy="830997"/>
          </a:xfrm>
          <a:prstGeom prst="rect">
            <a:avLst/>
          </a:prstGeom>
        </p:spPr>
        <p:txBody>
          <a:bodyPr wrap="none">
            <a:spAutoFit/>
          </a:bodyPr>
          <a:lstStyle/>
          <a:p>
            <a:r>
              <a:rPr lang="en-US" sz="4800" b="1" dirty="0" smtClean="0">
                <a:solidFill>
                  <a:srgbClr val="FF0000"/>
                </a:solidFill>
              </a:rPr>
              <a:t>Q</a:t>
            </a:r>
            <a:endParaRPr lang="en-GB" sz="4800" dirty="0">
              <a:solidFill>
                <a:srgbClr val="FF0000"/>
              </a:solidFill>
            </a:endParaRPr>
          </a:p>
        </p:txBody>
      </p:sp>
    </p:spTree>
    <p:extLst>
      <p:ext uri="{BB962C8B-B14F-4D97-AF65-F5344CB8AC3E}">
        <p14:creationId xmlns:p14="http://schemas.microsoft.com/office/powerpoint/2010/main" val="2365490068"/>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79512" y="1124744"/>
            <a:ext cx="8748000" cy="5521333"/>
          </a:xfrm>
          <a:prstGeom prst="rect">
            <a:avLst/>
          </a:prstGeom>
          <a:solidFill>
            <a:srgbClr val="F5FC9A"/>
          </a:solidFill>
          <a:ln w="57150">
            <a:solidFill>
              <a:srgbClr val="002060"/>
            </a:solidFill>
          </a:ln>
        </p:spPr>
        <p:txBody>
          <a:bodyPr wrap="square">
            <a:spAutoFit/>
          </a:bodyPr>
          <a:lstStyle/>
          <a:p>
            <a:pPr marL="1173163" indent="-1173163">
              <a:buClr>
                <a:srgbClr val="0070C0"/>
              </a:buClr>
            </a:pPr>
            <a:r>
              <a:rPr lang="en-US" sz="3600" b="1" dirty="0" smtClean="0"/>
              <a:t>20.4</a:t>
            </a:r>
            <a:r>
              <a:rPr lang="en-US" sz="3600" dirty="0" smtClean="0"/>
              <a:t> 	Where </a:t>
            </a:r>
            <a:r>
              <a:rPr lang="en-US" sz="3600" dirty="0"/>
              <a:t>does all the energy in living organisms originate from?</a:t>
            </a:r>
          </a:p>
          <a:p>
            <a:pPr marL="1173163" indent="-1173163">
              <a:buClr>
                <a:srgbClr val="0070C0"/>
              </a:buClr>
              <a:tabLst>
                <a:tab pos="1708150" algn="l"/>
              </a:tabLst>
            </a:pPr>
            <a:r>
              <a:rPr lang="en-US" sz="3600" b="1" dirty="0"/>
              <a:t>20.5</a:t>
            </a:r>
            <a:r>
              <a:rPr lang="en-US" sz="3600" dirty="0"/>
              <a:t> </a:t>
            </a:r>
            <a:r>
              <a:rPr lang="en-US" sz="3600" dirty="0" smtClean="0"/>
              <a:t>	Write </a:t>
            </a:r>
            <a:r>
              <a:rPr lang="en-US" sz="3600" dirty="0"/>
              <a:t>down a food chain </a:t>
            </a:r>
            <a:r>
              <a:rPr lang="en-US" sz="3600" dirty="0" smtClean="0"/>
              <a:t/>
            </a:r>
            <a:br>
              <a:rPr lang="en-US" sz="3600" dirty="0" smtClean="0"/>
            </a:br>
            <a:r>
              <a:rPr lang="en-US" sz="3600" b="1" dirty="0" smtClean="0"/>
              <a:t>a</a:t>
            </a:r>
            <a:r>
              <a:rPr lang="en-US" sz="3600" dirty="0" smtClean="0"/>
              <a:t> 	which </a:t>
            </a:r>
            <a:r>
              <a:rPr lang="en-US" sz="3600" dirty="0"/>
              <a:t>ends with humans, </a:t>
            </a:r>
            <a:r>
              <a:rPr lang="en-US" sz="3600" dirty="0" smtClean="0"/>
              <a:t/>
            </a:r>
            <a:br>
              <a:rPr lang="en-US" sz="3600" dirty="0" smtClean="0"/>
            </a:br>
            <a:r>
              <a:rPr lang="en-US" sz="3600" b="1" dirty="0" smtClean="0"/>
              <a:t>b</a:t>
            </a:r>
            <a:r>
              <a:rPr lang="en-US" sz="3600" dirty="0" smtClean="0"/>
              <a:t> 	is </a:t>
            </a:r>
            <a:r>
              <a:rPr lang="en-US" sz="3600" dirty="0"/>
              <a:t>in the sea, </a:t>
            </a:r>
            <a:r>
              <a:rPr lang="en-US" sz="3600" dirty="0" smtClean="0"/>
              <a:t>and</a:t>
            </a:r>
            <a:br>
              <a:rPr lang="en-US" sz="3600" dirty="0" smtClean="0"/>
            </a:br>
            <a:r>
              <a:rPr lang="en-US" sz="3600" b="1" dirty="0" smtClean="0"/>
              <a:t>c</a:t>
            </a:r>
            <a:r>
              <a:rPr lang="en-US" sz="3600" dirty="0" smtClean="0"/>
              <a:t> 	that </a:t>
            </a:r>
            <a:r>
              <a:rPr lang="en-US" sz="3600" dirty="0"/>
              <a:t>has five links in it.</a:t>
            </a:r>
          </a:p>
          <a:p>
            <a:pPr marL="1173163" indent="-1173163">
              <a:buClr>
                <a:srgbClr val="0070C0"/>
              </a:buClr>
            </a:pPr>
            <a:r>
              <a:rPr lang="en-US" sz="3600" b="1" dirty="0"/>
              <a:t>20.6</a:t>
            </a:r>
            <a:r>
              <a:rPr lang="en-US" sz="3600" dirty="0"/>
              <a:t> </a:t>
            </a:r>
            <a:r>
              <a:rPr lang="en-US" sz="3600" dirty="0" smtClean="0"/>
              <a:t>	Why </a:t>
            </a:r>
            <a:r>
              <a:rPr lang="en-US" sz="3600" dirty="0"/>
              <a:t>are green plants called producers?</a:t>
            </a:r>
          </a:p>
          <a:p>
            <a:pPr marL="1173163" indent="-1173163">
              <a:buClr>
                <a:srgbClr val="0070C0"/>
              </a:buClr>
            </a:pPr>
            <a:r>
              <a:rPr lang="en-US" sz="3600" b="1" dirty="0"/>
              <a:t>20.7</a:t>
            </a:r>
            <a:r>
              <a:rPr lang="en-US" sz="3600" dirty="0"/>
              <a:t> </a:t>
            </a:r>
            <a:r>
              <a:rPr lang="en-US" sz="3600" dirty="0" smtClean="0"/>
              <a:t>	Why </a:t>
            </a:r>
            <a:r>
              <a:rPr lang="en-US" sz="3600" dirty="0"/>
              <a:t>are there rarely more than five links in a food chain?</a:t>
            </a:r>
            <a:endParaRPr lang="en-GB" sz="3600" dirty="0"/>
          </a:p>
        </p:txBody>
      </p:sp>
      <p:sp>
        <p:nvSpPr>
          <p:cNvPr id="12" name="Title 1"/>
          <p:cNvSpPr>
            <a:spLocks noGrp="1"/>
          </p:cNvSpPr>
          <p:nvPr>
            <p:ph type="title"/>
          </p:nvPr>
        </p:nvSpPr>
        <p:spPr>
          <a:xfrm>
            <a:off x="35496" y="44624"/>
            <a:ext cx="7560840" cy="625434"/>
          </a:xfrm>
        </p:spPr>
        <p:txBody>
          <a:bodyPr>
            <a:noAutofit/>
          </a:bodyPr>
          <a:lstStyle/>
          <a:p>
            <a:r>
              <a:rPr lang="en-GB" dirty="0" smtClean="0"/>
              <a:t>20.2 – Energy Flow - Questions</a:t>
            </a:r>
            <a:endParaRPr lang="en-GB" b="1" dirty="0" smtClean="0"/>
          </a:p>
        </p:txBody>
      </p:sp>
      <p:sp>
        <p:nvSpPr>
          <p:cNvPr id="13" name="Round Same Side Corner Rectangle 12">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269</a:t>
            </a:r>
            <a:endParaRPr lang="en-GB" sz="960" b="1" dirty="0">
              <a:latin typeface="Arial" panose="020B0604020202020204" pitchFamily="34" charset="0"/>
              <a:cs typeface="Arial" panose="020B0604020202020204" pitchFamily="34" charset="0"/>
            </a:endParaRPr>
          </a:p>
        </p:txBody>
      </p:sp>
      <p:sp>
        <p:nvSpPr>
          <p:cNvPr id="2" name="Rectangle 1">
            <a:hlinkClick r:id="rId3" action="ppaction://hlinkfile"/>
          </p:cNvPr>
          <p:cNvSpPr/>
          <p:nvPr/>
        </p:nvSpPr>
        <p:spPr>
          <a:xfrm>
            <a:off x="8172400" y="1916832"/>
            <a:ext cx="654346" cy="1015663"/>
          </a:xfrm>
          <a:prstGeom prst="rect">
            <a:avLst/>
          </a:prstGeom>
        </p:spPr>
        <p:txBody>
          <a:bodyPr wrap="none">
            <a:spAutoFit/>
          </a:bodyPr>
          <a:lstStyle/>
          <a:p>
            <a:r>
              <a:rPr lang="en-US" sz="6000" b="1" dirty="0">
                <a:solidFill>
                  <a:srgbClr val="FF0000"/>
                </a:solidFill>
              </a:rPr>
              <a:t>?</a:t>
            </a:r>
            <a:endParaRPr lang="en-GB" sz="6000" dirty="0">
              <a:solidFill>
                <a:srgbClr val="FF0000"/>
              </a:solidFill>
            </a:endParaRPr>
          </a:p>
        </p:txBody>
      </p:sp>
      <p:sp>
        <p:nvSpPr>
          <p:cNvPr id="6" name="Rectangle 5">
            <a:hlinkClick r:id="rId4" action="ppaction://hlinksldjump"/>
          </p:cNvPr>
          <p:cNvSpPr/>
          <p:nvPr/>
        </p:nvSpPr>
        <p:spPr>
          <a:xfrm>
            <a:off x="8172400" y="2924944"/>
            <a:ext cx="663964" cy="830997"/>
          </a:xfrm>
          <a:prstGeom prst="rect">
            <a:avLst/>
          </a:prstGeom>
        </p:spPr>
        <p:txBody>
          <a:bodyPr wrap="none">
            <a:spAutoFit/>
          </a:bodyPr>
          <a:lstStyle/>
          <a:p>
            <a:r>
              <a:rPr lang="en-US" sz="4800" b="1" dirty="0" smtClean="0">
                <a:solidFill>
                  <a:srgbClr val="FF0000"/>
                </a:solidFill>
              </a:rPr>
              <a:t>Q</a:t>
            </a:r>
            <a:endParaRPr lang="en-GB" sz="4800" dirty="0">
              <a:solidFill>
                <a:srgbClr val="FF0000"/>
              </a:solidFill>
            </a:endParaRPr>
          </a:p>
        </p:txBody>
      </p:sp>
    </p:spTree>
    <p:extLst>
      <p:ext uri="{BB962C8B-B14F-4D97-AF65-F5344CB8AC3E}">
        <p14:creationId xmlns:p14="http://schemas.microsoft.com/office/powerpoint/2010/main" val="3368566214"/>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20.2 – Energy Flow – Energy Losses</a:t>
            </a:r>
            <a:endParaRPr lang="en-US" sz="3600" dirty="0"/>
          </a:p>
        </p:txBody>
      </p:sp>
      <p:sp>
        <p:nvSpPr>
          <p:cNvPr id="4" name="Round Same Side Corner Rectangle 3">
            <a:hlinkClick r:id="" action="ppaction://noaction"/>
          </p:cNvPr>
          <p:cNvSpPr/>
          <p:nvPr/>
        </p:nvSpPr>
        <p:spPr>
          <a:xfrm>
            <a:off x="7067364" y="705600"/>
            <a:ext cx="600980" cy="324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268</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179512" y="1143486"/>
            <a:ext cx="8712968" cy="5544000"/>
          </a:xfrm>
          <a:prstGeom prst="rect">
            <a:avLst/>
          </a:prstGeom>
          <a:solidFill>
            <a:srgbClr val="D6E0FB"/>
          </a:solidFill>
          <a:ln w="57150">
            <a:solidFill>
              <a:srgbClr val="002060"/>
            </a:solidFill>
          </a:ln>
        </p:spPr>
        <p:txBody>
          <a:bodyPr wrap="square" numCol="2">
            <a:spAutoFit/>
          </a:bodyPr>
          <a:lstStyle/>
          <a:p>
            <a:pPr>
              <a:buClr>
                <a:srgbClr val="C00000"/>
              </a:buClr>
              <a:buSzPct val="80000"/>
              <a:tabLst>
                <a:tab pos="2420938" algn="l"/>
              </a:tabLst>
            </a:pPr>
            <a:r>
              <a:rPr lang="en-US" sz="1600" b="1" dirty="0" smtClean="0">
                <a:solidFill>
                  <a:srgbClr val="C00000"/>
                </a:solidFill>
                <a:latin typeface="Arial" panose="020B0604020202020204" pitchFamily="34" charset="0"/>
                <a:cs typeface="Arial" panose="020B0604020202020204" pitchFamily="34" charset="0"/>
              </a:rPr>
              <a:t>Activity 20.2</a:t>
            </a:r>
            <a:endParaRPr lang="en-US" sz="1600" b="1" dirty="0">
              <a:solidFill>
                <a:srgbClr val="C00000"/>
              </a:solidFill>
              <a:latin typeface="Arial" panose="020B0604020202020204" pitchFamily="34" charset="0"/>
              <a:cs typeface="Arial" panose="020B0604020202020204" pitchFamily="34" charset="0"/>
            </a:endParaRPr>
          </a:p>
          <a:p>
            <a:pPr>
              <a:buClr>
                <a:srgbClr val="C00000"/>
              </a:buClr>
              <a:buSzPct val="80000"/>
              <a:tabLst>
                <a:tab pos="2420938" algn="l"/>
              </a:tabLst>
            </a:pPr>
            <a:r>
              <a:rPr lang="en-US" sz="1600" b="1" dirty="0" smtClean="0">
                <a:solidFill>
                  <a:srgbClr val="C00000"/>
                </a:solidFill>
                <a:latin typeface="Arial" panose="020B0604020202020204" pitchFamily="34" charset="0"/>
                <a:cs typeface="Arial" panose="020B0604020202020204" pitchFamily="34" charset="0"/>
              </a:rPr>
              <a:t>Investigating the food preferences of slugs - Skills</a:t>
            </a:r>
            <a:endParaRPr lang="en-US" sz="1600" b="1" dirty="0">
              <a:solidFill>
                <a:srgbClr val="C00000"/>
              </a:solidFill>
              <a:latin typeface="Arial" panose="020B0604020202020204" pitchFamily="34" charset="0"/>
              <a:cs typeface="Arial" panose="020B0604020202020204" pitchFamily="34" charset="0"/>
            </a:endParaRPr>
          </a:p>
          <a:p>
            <a:pPr>
              <a:buClr>
                <a:srgbClr val="C00000"/>
              </a:buClr>
              <a:buSzPct val="80000"/>
              <a:tabLst>
                <a:tab pos="2420938" algn="l"/>
              </a:tabLst>
            </a:pPr>
            <a:r>
              <a:rPr lang="en-US" sz="1600" b="1" dirty="0">
                <a:latin typeface="Arial" panose="020B0604020202020204" pitchFamily="34" charset="0"/>
                <a:cs typeface="Arial" panose="020B0604020202020204" pitchFamily="34" charset="0"/>
              </a:rPr>
              <a:t>A03.3 Observing, measuring and recording</a:t>
            </a:r>
          </a:p>
          <a:p>
            <a:pPr>
              <a:buClr>
                <a:srgbClr val="C00000"/>
              </a:buClr>
              <a:buSzPct val="80000"/>
              <a:tabLst>
                <a:tab pos="2420938" algn="l"/>
              </a:tabLst>
            </a:pPr>
            <a:r>
              <a:rPr lang="en-US" sz="1600" b="1" dirty="0">
                <a:latin typeface="Arial" panose="020B0604020202020204" pitchFamily="34" charset="0"/>
                <a:cs typeface="Arial" panose="020B0604020202020204" pitchFamily="34" charset="0"/>
              </a:rPr>
              <a:t>A03.4 Interpreting and evaluating observations and data</a:t>
            </a:r>
          </a:p>
          <a:p>
            <a:pPr marL="342900" indent="-342900">
              <a:buClr>
                <a:srgbClr val="C00000"/>
              </a:buClr>
              <a:buSzPct val="100000"/>
              <a:buFont typeface="+mj-lt"/>
              <a:buAutoNum type="arabicPeriod"/>
              <a:tabLst>
                <a:tab pos="2420938" algn="l"/>
              </a:tabLst>
            </a:pPr>
            <a:r>
              <a:rPr lang="en-US" sz="1600" dirty="0" smtClean="0">
                <a:latin typeface="Arial" panose="020B0604020202020204" pitchFamily="34" charset="0"/>
                <a:cs typeface="Arial" panose="020B0604020202020204" pitchFamily="34" charset="0"/>
              </a:rPr>
              <a:t>Collect </a:t>
            </a:r>
            <a:r>
              <a:rPr lang="en-US" sz="1600" dirty="0">
                <a:latin typeface="Arial" panose="020B0604020202020204" pitchFamily="34" charset="0"/>
                <a:cs typeface="Arial" panose="020B0604020202020204" pitchFamily="34" charset="0"/>
              </a:rPr>
              <a:t>12 slugs or other small herbivores of the same species.</a:t>
            </a:r>
          </a:p>
          <a:p>
            <a:pPr marL="342900" indent="-342900">
              <a:buClr>
                <a:srgbClr val="C00000"/>
              </a:buClr>
              <a:buSzPct val="100000"/>
              <a:buFont typeface="+mj-lt"/>
              <a:buAutoNum type="arabicPeriod"/>
              <a:tabLst>
                <a:tab pos="2420938" algn="l"/>
              </a:tabLst>
            </a:pPr>
            <a:r>
              <a:rPr lang="en-US" sz="1600" dirty="0" smtClean="0">
                <a:latin typeface="Arial" panose="020B0604020202020204" pitchFamily="34" charset="0"/>
                <a:cs typeface="Arial" panose="020B0604020202020204" pitchFamily="34" charset="0"/>
              </a:rPr>
              <a:t>Collect </a:t>
            </a:r>
            <a:r>
              <a:rPr lang="en-US" sz="1600" dirty="0">
                <a:latin typeface="Arial" panose="020B0604020202020204" pitchFamily="34" charset="0"/>
                <a:cs typeface="Arial" panose="020B0604020202020204" pitchFamily="34" charset="0"/>
              </a:rPr>
              <a:t>leaves from four different kinds of plant growing in the same area.</a:t>
            </a:r>
          </a:p>
          <a:p>
            <a:pPr marL="342900" indent="-342900">
              <a:buClr>
                <a:srgbClr val="C00000"/>
              </a:buClr>
              <a:buSzPct val="100000"/>
              <a:buFont typeface="+mj-lt"/>
              <a:buAutoNum type="arabicPeriod"/>
              <a:tabLst>
                <a:tab pos="2420938" algn="l"/>
              </a:tabLst>
            </a:pPr>
            <a:r>
              <a:rPr lang="en-US" sz="1600" dirty="0" smtClean="0">
                <a:latin typeface="Arial" panose="020B0604020202020204" pitchFamily="34" charset="0"/>
                <a:cs typeface="Arial" panose="020B0604020202020204" pitchFamily="34" charset="0"/>
              </a:rPr>
              <a:t>Identify </a:t>
            </a:r>
            <a:r>
              <a:rPr lang="en-US" sz="1600" dirty="0">
                <a:latin typeface="Arial" panose="020B0604020202020204" pitchFamily="34" charset="0"/>
                <a:cs typeface="Arial" panose="020B0604020202020204" pitchFamily="34" charset="0"/>
              </a:rPr>
              <a:t>the plants and call them A, B, C and D.</a:t>
            </a:r>
          </a:p>
          <a:p>
            <a:pPr marL="342900" indent="-342900">
              <a:buClr>
                <a:srgbClr val="C00000"/>
              </a:buClr>
              <a:buSzPct val="100000"/>
              <a:buFont typeface="+mj-lt"/>
              <a:buAutoNum type="arabicPeriod"/>
              <a:tabLst>
                <a:tab pos="1517650" algn="l"/>
                <a:tab pos="2605088" algn="l"/>
              </a:tabLst>
            </a:pPr>
            <a:r>
              <a:rPr lang="en-US" sz="1600" dirty="0" smtClean="0">
                <a:latin typeface="Arial" panose="020B0604020202020204" pitchFamily="34" charset="0"/>
                <a:cs typeface="Arial" panose="020B0604020202020204" pitchFamily="34" charset="0"/>
              </a:rPr>
              <a:t>Place </a:t>
            </a:r>
            <a:r>
              <a:rPr lang="en-US" sz="1600" dirty="0">
                <a:latin typeface="Arial" panose="020B0604020202020204" pitchFamily="34" charset="0"/>
                <a:cs typeface="Arial" panose="020B0604020202020204" pitchFamily="34" charset="0"/>
              </a:rPr>
              <a:t>pairs of undamaged leaves into six jars as </a:t>
            </a:r>
            <a:r>
              <a:rPr lang="en-US" sz="1600" dirty="0" smtClean="0">
                <a:latin typeface="Arial" panose="020B0604020202020204" pitchFamily="34" charset="0"/>
                <a:cs typeface="Arial" panose="020B0604020202020204" pitchFamily="34" charset="0"/>
              </a:rPr>
              <a:t>follows:</a:t>
            </a:r>
            <a:br>
              <a:rPr lang="en-US" sz="1600" dirty="0" smtClean="0">
                <a:latin typeface="Arial" panose="020B0604020202020204" pitchFamily="34" charset="0"/>
                <a:cs typeface="Arial" panose="020B0604020202020204" pitchFamily="34" charset="0"/>
              </a:rPr>
            </a:br>
            <a:r>
              <a:rPr lang="en-US" sz="1600" b="1" dirty="0" smtClean="0">
                <a:latin typeface="Arial" panose="020B0604020202020204" pitchFamily="34" charset="0"/>
                <a:cs typeface="Arial" panose="020B0604020202020204" pitchFamily="34" charset="0"/>
              </a:rPr>
              <a:t>A</a:t>
            </a:r>
            <a:r>
              <a:rPr lang="en-US" sz="1600" dirty="0" smtClean="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and </a:t>
            </a:r>
            <a:r>
              <a:rPr lang="en-US" sz="1600" b="1" dirty="0">
                <a:latin typeface="Arial" panose="020B0604020202020204" pitchFamily="34" charset="0"/>
                <a:cs typeface="Arial" panose="020B0604020202020204" pitchFamily="34" charset="0"/>
              </a:rPr>
              <a:t>B</a:t>
            </a:r>
            <a:r>
              <a:rPr lang="en-US" sz="1600" dirty="0">
                <a:latin typeface="Arial" panose="020B0604020202020204" pitchFamily="34" charset="0"/>
                <a:cs typeface="Arial" panose="020B0604020202020204" pitchFamily="34" charset="0"/>
              </a:rPr>
              <a:t> </a:t>
            </a:r>
            <a:r>
              <a:rPr lang="en-US" sz="1600" dirty="0" smtClean="0">
                <a:latin typeface="Arial" panose="020B0604020202020204" pitchFamily="34" charset="0"/>
                <a:cs typeface="Arial" panose="020B0604020202020204" pitchFamily="34" charset="0"/>
              </a:rPr>
              <a:t>	</a:t>
            </a:r>
            <a:r>
              <a:rPr lang="en-US" sz="1600" b="1" dirty="0" smtClean="0">
                <a:latin typeface="Arial" panose="020B0604020202020204" pitchFamily="34" charset="0"/>
                <a:cs typeface="Arial" panose="020B0604020202020204" pitchFamily="34" charset="0"/>
              </a:rPr>
              <a:t>B</a:t>
            </a:r>
            <a:r>
              <a:rPr lang="en-US" sz="1600" dirty="0" smtClean="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and </a:t>
            </a:r>
            <a:r>
              <a:rPr lang="en-US" sz="1600" b="1" dirty="0">
                <a:latin typeface="Arial" panose="020B0604020202020204" pitchFamily="34" charset="0"/>
                <a:cs typeface="Arial" panose="020B0604020202020204" pitchFamily="34" charset="0"/>
              </a:rPr>
              <a:t>C</a:t>
            </a:r>
            <a:r>
              <a:rPr lang="en-US" sz="1600" dirty="0">
                <a:latin typeface="Arial" panose="020B0604020202020204" pitchFamily="34" charset="0"/>
                <a:cs typeface="Arial" panose="020B0604020202020204" pitchFamily="34" charset="0"/>
              </a:rPr>
              <a:t> </a:t>
            </a:r>
            <a:r>
              <a:rPr lang="en-US" sz="1600" dirty="0" smtClean="0">
                <a:latin typeface="Arial" panose="020B0604020202020204" pitchFamily="34" charset="0"/>
                <a:cs typeface="Arial" panose="020B0604020202020204" pitchFamily="34" charset="0"/>
              </a:rPr>
              <a:t>	</a:t>
            </a:r>
            <a:r>
              <a:rPr lang="en-US" sz="1600" b="1" dirty="0" smtClean="0">
                <a:latin typeface="Arial" panose="020B0604020202020204" pitchFamily="34" charset="0"/>
                <a:cs typeface="Arial" panose="020B0604020202020204" pitchFamily="34" charset="0"/>
              </a:rPr>
              <a:t>A</a:t>
            </a:r>
            <a:r>
              <a:rPr lang="en-US" sz="1600" dirty="0" smtClean="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and </a:t>
            </a:r>
            <a:r>
              <a:rPr lang="en-US" sz="1600" b="1" dirty="0" smtClean="0">
                <a:latin typeface="Arial" panose="020B0604020202020204" pitchFamily="34" charset="0"/>
                <a:cs typeface="Arial" panose="020B0604020202020204" pitchFamily="34" charset="0"/>
              </a:rPr>
              <a:t>C</a:t>
            </a:r>
            <a:r>
              <a:rPr lang="en-US" sz="1600" dirty="0" smtClean="0">
                <a:latin typeface="Arial" panose="020B0604020202020204" pitchFamily="34" charset="0"/>
                <a:cs typeface="Arial" panose="020B0604020202020204" pitchFamily="34" charset="0"/>
              </a:rPr>
              <a:t/>
            </a:r>
            <a:br>
              <a:rPr lang="en-US" sz="1600" dirty="0" smtClean="0">
                <a:latin typeface="Arial" panose="020B0604020202020204" pitchFamily="34" charset="0"/>
                <a:cs typeface="Arial" panose="020B0604020202020204" pitchFamily="34" charset="0"/>
              </a:rPr>
            </a:br>
            <a:r>
              <a:rPr lang="en-US" sz="1600" b="1" dirty="0" smtClean="0">
                <a:latin typeface="Arial" panose="020B0604020202020204" pitchFamily="34" charset="0"/>
                <a:cs typeface="Arial" panose="020B0604020202020204" pitchFamily="34" charset="0"/>
              </a:rPr>
              <a:t>B</a:t>
            </a:r>
            <a:r>
              <a:rPr lang="en-US" sz="1600" dirty="0" smtClean="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and </a:t>
            </a:r>
            <a:r>
              <a:rPr lang="en-US" sz="1600" b="1" dirty="0">
                <a:latin typeface="Arial" panose="020B0604020202020204" pitchFamily="34" charset="0"/>
                <a:cs typeface="Arial" panose="020B0604020202020204" pitchFamily="34" charset="0"/>
              </a:rPr>
              <a:t>D</a:t>
            </a:r>
            <a:r>
              <a:rPr lang="en-US" sz="1600" dirty="0">
                <a:latin typeface="Arial" panose="020B0604020202020204" pitchFamily="34" charset="0"/>
                <a:cs typeface="Arial" panose="020B0604020202020204" pitchFamily="34" charset="0"/>
              </a:rPr>
              <a:t> </a:t>
            </a:r>
            <a:r>
              <a:rPr lang="en-US" sz="1600" dirty="0" smtClean="0">
                <a:latin typeface="Arial" panose="020B0604020202020204" pitchFamily="34" charset="0"/>
                <a:cs typeface="Arial" panose="020B0604020202020204" pitchFamily="34" charset="0"/>
              </a:rPr>
              <a:t>	</a:t>
            </a:r>
            <a:r>
              <a:rPr lang="en-US" sz="1600" b="1" dirty="0" smtClean="0">
                <a:latin typeface="Arial" panose="020B0604020202020204" pitchFamily="34" charset="0"/>
                <a:cs typeface="Arial" panose="020B0604020202020204" pitchFamily="34" charset="0"/>
              </a:rPr>
              <a:t>A</a:t>
            </a:r>
            <a:r>
              <a:rPr lang="en-US" sz="1600" dirty="0" smtClean="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and </a:t>
            </a:r>
            <a:r>
              <a:rPr lang="en-US" sz="1600" b="1" dirty="0">
                <a:latin typeface="Arial" panose="020B0604020202020204" pitchFamily="34" charset="0"/>
                <a:cs typeface="Arial" panose="020B0604020202020204" pitchFamily="34" charset="0"/>
              </a:rPr>
              <a:t>D</a:t>
            </a:r>
            <a:r>
              <a:rPr lang="en-US" sz="1600" dirty="0">
                <a:latin typeface="Arial" panose="020B0604020202020204" pitchFamily="34" charset="0"/>
                <a:cs typeface="Arial" panose="020B0604020202020204" pitchFamily="34" charset="0"/>
              </a:rPr>
              <a:t> </a:t>
            </a:r>
            <a:r>
              <a:rPr lang="en-US" sz="1600" dirty="0" smtClean="0">
                <a:latin typeface="Arial" panose="020B0604020202020204" pitchFamily="34" charset="0"/>
                <a:cs typeface="Arial" panose="020B0604020202020204" pitchFamily="34" charset="0"/>
              </a:rPr>
              <a:t>	</a:t>
            </a:r>
            <a:r>
              <a:rPr lang="en-US" sz="1600" b="1" dirty="0" smtClean="0">
                <a:latin typeface="Arial" panose="020B0604020202020204" pitchFamily="34" charset="0"/>
                <a:cs typeface="Arial" panose="020B0604020202020204" pitchFamily="34" charset="0"/>
              </a:rPr>
              <a:t>C</a:t>
            </a:r>
            <a:r>
              <a:rPr lang="en-US" sz="1600" dirty="0" smtClean="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and </a:t>
            </a:r>
            <a:r>
              <a:rPr lang="en-US" sz="1600" b="1" dirty="0" smtClean="0">
                <a:latin typeface="Arial" panose="020B0604020202020204" pitchFamily="34" charset="0"/>
                <a:cs typeface="Arial" panose="020B0604020202020204" pitchFamily="34" charset="0"/>
              </a:rPr>
              <a:t>D</a:t>
            </a:r>
            <a:br>
              <a:rPr lang="en-US" sz="1600" b="1" dirty="0" smtClean="0">
                <a:latin typeface="Arial" panose="020B0604020202020204" pitchFamily="34" charset="0"/>
                <a:cs typeface="Arial" panose="020B0604020202020204" pitchFamily="34" charset="0"/>
              </a:rPr>
            </a:br>
            <a:r>
              <a:rPr lang="en-US" sz="1600" dirty="0" smtClean="0">
                <a:latin typeface="Arial" panose="020B0604020202020204" pitchFamily="34" charset="0"/>
                <a:cs typeface="Arial" panose="020B0604020202020204" pitchFamily="34" charset="0"/>
              </a:rPr>
              <a:t>Make </a:t>
            </a:r>
            <a:r>
              <a:rPr lang="en-US" sz="1600" dirty="0">
                <a:latin typeface="Arial" panose="020B0604020202020204" pitchFamily="34" charset="0"/>
                <a:cs typeface="Arial" panose="020B0604020202020204" pitchFamily="34" charset="0"/>
              </a:rPr>
              <a:t>sure that you label the jars.</a:t>
            </a:r>
          </a:p>
          <a:p>
            <a:pPr marL="342900" indent="-342900">
              <a:buClr>
                <a:srgbClr val="C00000"/>
              </a:buClr>
              <a:buSzPct val="100000"/>
              <a:buFont typeface="+mj-lt"/>
              <a:buAutoNum type="arabicPeriod"/>
              <a:tabLst>
                <a:tab pos="2420938" algn="l"/>
              </a:tabLst>
            </a:pPr>
            <a:r>
              <a:rPr lang="en-US" sz="1600" dirty="0" smtClean="0">
                <a:latin typeface="Arial" panose="020B0604020202020204" pitchFamily="34" charset="0"/>
                <a:cs typeface="Arial" panose="020B0604020202020204" pitchFamily="34" charset="0"/>
              </a:rPr>
              <a:t>To </a:t>
            </a:r>
            <a:r>
              <a:rPr lang="en-US" sz="1600" dirty="0">
                <a:latin typeface="Arial" panose="020B0604020202020204" pitchFamily="34" charset="0"/>
                <a:cs typeface="Arial" panose="020B0604020202020204" pitchFamily="34" charset="0"/>
              </a:rPr>
              <a:t>each jar add two animals and put the lid on.</a:t>
            </a:r>
          </a:p>
          <a:p>
            <a:pPr marL="342900" indent="-342900">
              <a:buClr>
                <a:srgbClr val="C00000"/>
              </a:buClr>
              <a:buSzPct val="100000"/>
              <a:buFont typeface="+mj-lt"/>
              <a:buAutoNum type="arabicPeriod"/>
              <a:tabLst>
                <a:tab pos="2420938" algn="l"/>
              </a:tabLst>
            </a:pPr>
            <a:r>
              <a:rPr lang="en-US" sz="1600" dirty="0" smtClean="0">
                <a:latin typeface="Arial" panose="020B0604020202020204" pitchFamily="34" charset="0"/>
                <a:cs typeface="Arial" panose="020B0604020202020204" pitchFamily="34" charset="0"/>
              </a:rPr>
              <a:t>On </a:t>
            </a:r>
            <a:r>
              <a:rPr lang="en-US" sz="1600" dirty="0">
                <a:latin typeface="Arial" panose="020B0604020202020204" pitchFamily="34" charset="0"/>
                <a:cs typeface="Arial" panose="020B0604020202020204" pitchFamily="34" charset="0"/>
              </a:rPr>
              <a:t>the next day, remove the animals and examine the leaves.</a:t>
            </a:r>
          </a:p>
          <a:p>
            <a:pPr marL="342900" indent="-342900">
              <a:buClr>
                <a:srgbClr val="C00000"/>
              </a:buClr>
              <a:buSzPct val="100000"/>
              <a:buFont typeface="+mj-lt"/>
              <a:buAutoNum type="arabicPeriod"/>
              <a:tabLst>
                <a:tab pos="2420938" algn="l"/>
              </a:tabLst>
            </a:pPr>
            <a:r>
              <a:rPr lang="en-US" sz="1600" dirty="0" smtClean="0">
                <a:latin typeface="Arial" panose="020B0604020202020204" pitchFamily="34" charset="0"/>
                <a:cs typeface="Arial" panose="020B0604020202020204" pitchFamily="34" charset="0"/>
              </a:rPr>
              <a:t>Draw </a:t>
            </a:r>
            <a:r>
              <a:rPr lang="en-US" sz="1600" dirty="0">
                <a:latin typeface="Arial" panose="020B0604020202020204" pitchFamily="34" charset="0"/>
                <a:cs typeface="Arial" panose="020B0604020202020204" pitchFamily="34" charset="0"/>
              </a:rPr>
              <a:t>up a suitable results table. For each leaf record the amount eaten as follows:</a:t>
            </a:r>
          </a:p>
          <a:p>
            <a:pPr marL="620713">
              <a:buClr>
                <a:srgbClr val="C00000"/>
              </a:buClr>
              <a:buSzPct val="80000"/>
              <a:tabLst>
                <a:tab pos="2778125" algn="l"/>
              </a:tabLst>
            </a:pPr>
            <a:r>
              <a:rPr lang="en-US" sz="1600" dirty="0" smtClean="0">
                <a:latin typeface="Arial" panose="020B0604020202020204" pitchFamily="34" charset="0"/>
                <a:cs typeface="Arial" panose="020B0604020202020204" pitchFamily="34" charset="0"/>
              </a:rPr>
              <a:t>No </a:t>
            </a:r>
            <a:r>
              <a:rPr lang="en-US" sz="1600" dirty="0">
                <a:latin typeface="Arial" panose="020B0604020202020204" pitchFamily="34" charset="0"/>
                <a:cs typeface="Arial" panose="020B0604020202020204" pitchFamily="34" charset="0"/>
              </a:rPr>
              <a:t>damage </a:t>
            </a:r>
            <a:r>
              <a:rPr lang="en-US" sz="1600" dirty="0" smtClean="0">
                <a:latin typeface="Arial" panose="020B0604020202020204" pitchFamily="34" charset="0"/>
                <a:cs typeface="Arial" panose="020B0604020202020204" pitchFamily="34" charset="0"/>
              </a:rPr>
              <a:t>	0</a:t>
            </a:r>
            <a:endParaRPr lang="en-US" sz="1600" dirty="0">
              <a:latin typeface="Arial" panose="020B0604020202020204" pitchFamily="34" charset="0"/>
              <a:cs typeface="Arial" panose="020B0604020202020204" pitchFamily="34" charset="0"/>
            </a:endParaRPr>
          </a:p>
          <a:p>
            <a:pPr marL="620713">
              <a:buClr>
                <a:srgbClr val="C00000"/>
              </a:buClr>
              <a:buSzPct val="80000"/>
              <a:tabLst>
                <a:tab pos="2778125" algn="l"/>
              </a:tabLst>
            </a:pPr>
            <a:r>
              <a:rPr lang="en-US" sz="1600" dirty="0">
                <a:latin typeface="Arial" panose="020B0604020202020204" pitchFamily="34" charset="0"/>
                <a:cs typeface="Arial" panose="020B0604020202020204" pitchFamily="34" charset="0"/>
              </a:rPr>
              <a:t>Leaf nibbled </a:t>
            </a:r>
            <a:r>
              <a:rPr lang="en-US" sz="1600" dirty="0" smtClean="0">
                <a:latin typeface="Arial" panose="020B0604020202020204" pitchFamily="34" charset="0"/>
                <a:cs typeface="Arial" panose="020B0604020202020204" pitchFamily="34" charset="0"/>
              </a:rPr>
              <a:t>	1</a:t>
            </a:r>
            <a:endParaRPr lang="en-US" sz="1600" dirty="0">
              <a:latin typeface="Arial" panose="020B0604020202020204" pitchFamily="34" charset="0"/>
              <a:cs typeface="Arial" panose="020B0604020202020204" pitchFamily="34" charset="0"/>
            </a:endParaRPr>
          </a:p>
          <a:p>
            <a:pPr marL="620713">
              <a:buClr>
                <a:srgbClr val="C00000"/>
              </a:buClr>
              <a:buSzPct val="80000"/>
              <a:tabLst>
                <a:tab pos="2778125" algn="l"/>
              </a:tabLst>
            </a:pPr>
            <a:r>
              <a:rPr lang="en-US" sz="1600" dirty="0">
                <a:latin typeface="Arial" panose="020B0604020202020204" pitchFamily="34" charset="0"/>
                <a:cs typeface="Arial" panose="020B0604020202020204" pitchFamily="34" charset="0"/>
              </a:rPr>
              <a:t>Less than half eaten </a:t>
            </a:r>
            <a:r>
              <a:rPr lang="en-US" sz="1600" dirty="0" smtClean="0">
                <a:latin typeface="Arial" panose="020B0604020202020204" pitchFamily="34" charset="0"/>
                <a:cs typeface="Arial" panose="020B0604020202020204" pitchFamily="34" charset="0"/>
              </a:rPr>
              <a:t>	2</a:t>
            </a:r>
            <a:endParaRPr lang="en-US" sz="1600" dirty="0">
              <a:latin typeface="Arial" panose="020B0604020202020204" pitchFamily="34" charset="0"/>
              <a:cs typeface="Arial" panose="020B0604020202020204" pitchFamily="34" charset="0"/>
            </a:endParaRPr>
          </a:p>
          <a:p>
            <a:pPr marL="620713">
              <a:buClr>
                <a:srgbClr val="C00000"/>
              </a:buClr>
              <a:buSzPct val="80000"/>
              <a:tabLst>
                <a:tab pos="2778125" algn="l"/>
              </a:tabLst>
            </a:pPr>
            <a:r>
              <a:rPr lang="en-US" sz="1600" dirty="0">
                <a:latin typeface="Arial" panose="020B0604020202020204" pitchFamily="34" charset="0"/>
                <a:cs typeface="Arial" panose="020B0604020202020204" pitchFamily="34" charset="0"/>
              </a:rPr>
              <a:t>More than half eaten </a:t>
            </a:r>
            <a:r>
              <a:rPr lang="en-US" sz="1600" dirty="0" smtClean="0">
                <a:latin typeface="Arial" panose="020B0604020202020204" pitchFamily="34" charset="0"/>
                <a:cs typeface="Arial" panose="020B0604020202020204" pitchFamily="34" charset="0"/>
              </a:rPr>
              <a:t>	3</a:t>
            </a:r>
          </a:p>
          <a:p>
            <a:pPr marL="620713">
              <a:buClr>
                <a:srgbClr val="C00000"/>
              </a:buClr>
              <a:buSzPct val="80000"/>
              <a:tabLst>
                <a:tab pos="2778125" algn="l"/>
              </a:tabLst>
            </a:pPr>
            <a:r>
              <a:rPr lang="en-US" sz="1600" dirty="0" smtClean="0">
                <a:latin typeface="Arial" panose="020B0604020202020204" pitchFamily="34" charset="0"/>
                <a:cs typeface="Arial" panose="020B0604020202020204" pitchFamily="34" charset="0"/>
              </a:rPr>
              <a:t>Leaf </a:t>
            </a:r>
            <a:r>
              <a:rPr lang="en-US" sz="1600" dirty="0">
                <a:latin typeface="Arial" panose="020B0604020202020204" pitchFamily="34" charset="0"/>
                <a:cs typeface="Arial" panose="020B0604020202020204" pitchFamily="34" charset="0"/>
              </a:rPr>
              <a:t>completely eaten </a:t>
            </a:r>
            <a:r>
              <a:rPr lang="en-US" sz="1600" dirty="0" smtClean="0">
                <a:latin typeface="Arial" panose="020B0604020202020204" pitchFamily="34" charset="0"/>
                <a:cs typeface="Arial" panose="020B0604020202020204" pitchFamily="34" charset="0"/>
              </a:rPr>
              <a:t>	4</a:t>
            </a:r>
            <a:endParaRPr lang="en-US" sz="1600" dirty="0">
              <a:latin typeface="Arial" panose="020B0604020202020204" pitchFamily="34" charset="0"/>
              <a:cs typeface="Arial" panose="020B0604020202020204" pitchFamily="34" charset="0"/>
            </a:endParaRPr>
          </a:p>
          <a:p>
            <a:pPr marL="342900" indent="-342900">
              <a:buClr>
                <a:srgbClr val="C00000"/>
              </a:buClr>
              <a:buSzPct val="100000"/>
              <a:buFont typeface="+mj-lt"/>
              <a:buAutoNum type="arabicPeriod" startAt="8"/>
              <a:tabLst>
                <a:tab pos="2420938" algn="l"/>
              </a:tabLst>
            </a:pPr>
            <a:r>
              <a:rPr lang="en-US" sz="1600" dirty="0" smtClean="0">
                <a:latin typeface="Arial" panose="020B0604020202020204" pitchFamily="34" charset="0"/>
                <a:cs typeface="Arial" panose="020B0604020202020204" pitchFamily="34" charset="0"/>
              </a:rPr>
              <a:t>For </a:t>
            </a:r>
            <a:r>
              <a:rPr lang="en-US" sz="1600" dirty="0">
                <a:latin typeface="Arial" panose="020B0604020202020204" pitchFamily="34" charset="0"/>
                <a:cs typeface="Arial" panose="020B0604020202020204" pitchFamily="34" charset="0"/>
              </a:rPr>
              <a:t>each type of leaf, add the scores. Construct a histogram or pie chart to show the results.</a:t>
            </a:r>
          </a:p>
          <a:p>
            <a:pPr>
              <a:buClr>
                <a:srgbClr val="C00000"/>
              </a:buClr>
              <a:buSzPct val="80000"/>
              <a:tabLst>
                <a:tab pos="2420938" algn="l"/>
              </a:tabLst>
            </a:pPr>
            <a:r>
              <a:rPr lang="en-US" sz="1600" b="1" dirty="0" smtClean="0">
                <a:latin typeface="Arial" panose="020B0604020202020204" pitchFamily="34" charset="0"/>
                <a:cs typeface="Arial" panose="020B0604020202020204" pitchFamily="34" charset="0"/>
              </a:rPr>
              <a:t>Questions</a:t>
            </a:r>
            <a:endParaRPr lang="en-US" sz="1600" b="1" dirty="0">
              <a:latin typeface="Arial" panose="020B0604020202020204" pitchFamily="34" charset="0"/>
              <a:cs typeface="Arial" panose="020B0604020202020204" pitchFamily="34" charset="0"/>
            </a:endParaRPr>
          </a:p>
          <a:p>
            <a:pPr marL="449263" indent="-449263">
              <a:buClr>
                <a:srgbClr val="C00000"/>
              </a:buClr>
              <a:buSzPct val="80000"/>
            </a:pPr>
            <a:r>
              <a:rPr lang="en-US" sz="1600" b="1" dirty="0">
                <a:latin typeface="Arial" panose="020B0604020202020204" pitchFamily="34" charset="0"/>
                <a:cs typeface="Arial" panose="020B0604020202020204" pitchFamily="34" charset="0"/>
              </a:rPr>
              <a:t>A1</a:t>
            </a:r>
            <a:r>
              <a:rPr lang="en-US" sz="1600" dirty="0">
                <a:latin typeface="Arial" panose="020B0604020202020204" pitchFamily="34" charset="0"/>
                <a:cs typeface="Arial" panose="020B0604020202020204" pitchFamily="34" charset="0"/>
              </a:rPr>
              <a:t> </a:t>
            </a:r>
            <a:r>
              <a:rPr lang="en-US" sz="1600" dirty="0" smtClean="0">
                <a:latin typeface="Arial" panose="020B0604020202020204" pitchFamily="34" charset="0"/>
                <a:cs typeface="Arial" panose="020B0604020202020204" pitchFamily="34" charset="0"/>
              </a:rPr>
              <a:t>	Which </a:t>
            </a:r>
            <a:r>
              <a:rPr lang="en-US" sz="1600" dirty="0">
                <a:latin typeface="Arial" panose="020B0604020202020204" pitchFamily="34" charset="0"/>
                <a:cs typeface="Arial" panose="020B0604020202020204" pitchFamily="34" charset="0"/>
              </a:rPr>
              <a:t>kind of </a:t>
            </a:r>
            <a:r>
              <a:rPr lang="en-US" sz="1600" dirty="0" smtClean="0">
                <a:latin typeface="Arial" panose="020B0604020202020204" pitchFamily="34" charset="0"/>
                <a:cs typeface="Arial" panose="020B0604020202020204" pitchFamily="34" charset="0"/>
              </a:rPr>
              <a:t/>
            </a:r>
            <a:br>
              <a:rPr lang="en-US" sz="1600" dirty="0" smtClean="0">
                <a:latin typeface="Arial" panose="020B0604020202020204" pitchFamily="34" charset="0"/>
                <a:cs typeface="Arial" panose="020B0604020202020204" pitchFamily="34" charset="0"/>
              </a:rPr>
            </a:br>
            <a:r>
              <a:rPr lang="en-US" sz="1600" dirty="0" smtClean="0">
                <a:latin typeface="Arial" panose="020B0604020202020204" pitchFamily="34" charset="0"/>
                <a:cs typeface="Arial" panose="020B0604020202020204" pitchFamily="34" charset="0"/>
              </a:rPr>
              <a:t>plant did </a:t>
            </a:r>
            <a:r>
              <a:rPr lang="en-US" sz="1600" dirty="0">
                <a:latin typeface="Arial" panose="020B0604020202020204" pitchFamily="34" charset="0"/>
                <a:cs typeface="Arial" panose="020B0604020202020204" pitchFamily="34" charset="0"/>
              </a:rPr>
              <a:t>your </a:t>
            </a:r>
            <a:r>
              <a:rPr lang="en-US" sz="1600" dirty="0" smtClean="0">
                <a:latin typeface="Arial" panose="020B0604020202020204" pitchFamily="34" charset="0"/>
                <a:cs typeface="Arial" panose="020B0604020202020204" pitchFamily="34" charset="0"/>
              </a:rPr>
              <a:t/>
            </a:r>
            <a:br>
              <a:rPr lang="en-US" sz="1600" dirty="0" smtClean="0">
                <a:latin typeface="Arial" panose="020B0604020202020204" pitchFamily="34" charset="0"/>
                <a:cs typeface="Arial" panose="020B0604020202020204" pitchFamily="34" charset="0"/>
              </a:rPr>
            </a:br>
            <a:r>
              <a:rPr lang="en-US" sz="1600" dirty="0" smtClean="0">
                <a:latin typeface="Arial" panose="020B0604020202020204" pitchFamily="34" charset="0"/>
                <a:cs typeface="Arial" panose="020B0604020202020204" pitchFamily="34" charset="0"/>
              </a:rPr>
              <a:t>animals prefer</a:t>
            </a:r>
            <a:r>
              <a:rPr lang="en-US" sz="1600" dirty="0">
                <a:latin typeface="Arial" panose="020B0604020202020204" pitchFamily="34" charset="0"/>
                <a:cs typeface="Arial" panose="020B0604020202020204" pitchFamily="34" charset="0"/>
              </a:rPr>
              <a:t>?</a:t>
            </a:r>
          </a:p>
          <a:p>
            <a:pPr marL="449263" indent="-449263">
              <a:buClr>
                <a:srgbClr val="C00000"/>
              </a:buClr>
              <a:buSzPct val="80000"/>
            </a:pPr>
            <a:r>
              <a:rPr lang="en-US" sz="1600" b="1" dirty="0">
                <a:latin typeface="Arial" panose="020B0604020202020204" pitchFamily="34" charset="0"/>
                <a:cs typeface="Arial" panose="020B0604020202020204" pitchFamily="34" charset="0"/>
              </a:rPr>
              <a:t>A2</a:t>
            </a:r>
            <a:r>
              <a:rPr lang="en-US" sz="1600" dirty="0">
                <a:latin typeface="Arial" panose="020B0604020202020204" pitchFamily="34" charset="0"/>
                <a:cs typeface="Arial" panose="020B0604020202020204" pitchFamily="34" charset="0"/>
              </a:rPr>
              <a:t> </a:t>
            </a:r>
            <a:r>
              <a:rPr lang="en-US" sz="1600" dirty="0" smtClean="0">
                <a:latin typeface="Arial" panose="020B0604020202020204" pitchFamily="34" charset="0"/>
                <a:cs typeface="Arial" panose="020B0604020202020204" pitchFamily="34" charset="0"/>
              </a:rPr>
              <a:t>	Can </a:t>
            </a:r>
            <a:r>
              <a:rPr lang="en-US" sz="1600" dirty="0">
                <a:latin typeface="Arial" panose="020B0604020202020204" pitchFamily="34" charset="0"/>
                <a:cs typeface="Arial" panose="020B0604020202020204" pitchFamily="34" charset="0"/>
              </a:rPr>
              <a:t>you suggest why your animals preferred this kind of plant?</a:t>
            </a:r>
          </a:p>
          <a:p>
            <a:pPr marL="449263" indent="-449263">
              <a:buClr>
                <a:srgbClr val="C00000"/>
              </a:buClr>
              <a:buSzPct val="80000"/>
            </a:pPr>
            <a:r>
              <a:rPr lang="en-US" sz="1600" b="1" dirty="0">
                <a:latin typeface="Arial" panose="020B0604020202020204" pitchFamily="34" charset="0"/>
                <a:cs typeface="Arial" panose="020B0604020202020204" pitchFamily="34" charset="0"/>
              </a:rPr>
              <a:t>A3</a:t>
            </a:r>
            <a:r>
              <a:rPr lang="en-US" sz="1600" dirty="0">
                <a:latin typeface="Arial" panose="020B0604020202020204" pitchFamily="34" charset="0"/>
                <a:cs typeface="Arial" panose="020B0604020202020204" pitchFamily="34" charset="0"/>
              </a:rPr>
              <a:t> </a:t>
            </a:r>
            <a:r>
              <a:rPr lang="en-US" sz="1600" dirty="0" smtClean="0">
                <a:latin typeface="Arial" panose="020B0604020202020204" pitchFamily="34" charset="0"/>
                <a:cs typeface="Arial" panose="020B0604020202020204" pitchFamily="34" charset="0"/>
              </a:rPr>
              <a:t>	Why </a:t>
            </a:r>
            <a:r>
              <a:rPr lang="en-US" sz="1600" dirty="0">
                <a:latin typeface="Arial" panose="020B0604020202020204" pitchFamily="34" charset="0"/>
                <a:cs typeface="Arial" panose="020B0604020202020204" pitchFamily="34" charset="0"/>
              </a:rPr>
              <a:t>must undamaged leaves be used in the experiment?</a:t>
            </a:r>
          </a:p>
          <a:p>
            <a:pPr marL="449263" indent="-449263">
              <a:buClr>
                <a:srgbClr val="C00000"/>
              </a:buClr>
              <a:buSzPct val="80000"/>
            </a:pPr>
            <a:r>
              <a:rPr lang="en-US" sz="1600" b="1" dirty="0">
                <a:latin typeface="Arial" panose="020B0604020202020204" pitchFamily="34" charset="0"/>
                <a:cs typeface="Arial" panose="020B0604020202020204" pitchFamily="34" charset="0"/>
              </a:rPr>
              <a:t>A4</a:t>
            </a:r>
            <a:r>
              <a:rPr lang="en-US" sz="1600" dirty="0">
                <a:latin typeface="Arial" panose="020B0604020202020204" pitchFamily="34" charset="0"/>
                <a:cs typeface="Arial" panose="020B0604020202020204" pitchFamily="34" charset="0"/>
              </a:rPr>
              <a:t> </a:t>
            </a:r>
            <a:r>
              <a:rPr lang="en-US" sz="1600" dirty="0" smtClean="0">
                <a:latin typeface="Arial" panose="020B0604020202020204" pitchFamily="34" charset="0"/>
                <a:cs typeface="Arial" panose="020B0604020202020204" pitchFamily="34" charset="0"/>
              </a:rPr>
              <a:t>	Why </a:t>
            </a:r>
            <a:r>
              <a:rPr lang="en-US" sz="1600" dirty="0">
                <a:latin typeface="Arial" panose="020B0604020202020204" pitchFamily="34" charset="0"/>
                <a:cs typeface="Arial" panose="020B0604020202020204" pitchFamily="34" charset="0"/>
              </a:rPr>
              <a:t>were the leaves used in pairs rather than one at a time?</a:t>
            </a:r>
          </a:p>
          <a:p>
            <a:pPr marL="449263" indent="-449263">
              <a:buClr>
                <a:srgbClr val="C00000"/>
              </a:buClr>
              <a:buSzPct val="80000"/>
            </a:pPr>
            <a:r>
              <a:rPr lang="en-US" sz="1600" b="1" dirty="0">
                <a:latin typeface="Arial" panose="020B0604020202020204" pitchFamily="34" charset="0"/>
                <a:cs typeface="Arial" panose="020B0604020202020204" pitchFamily="34" charset="0"/>
              </a:rPr>
              <a:t>A5</a:t>
            </a:r>
            <a:r>
              <a:rPr lang="en-US" sz="1600" dirty="0">
                <a:latin typeface="Arial" panose="020B0604020202020204" pitchFamily="34" charset="0"/>
                <a:cs typeface="Arial" panose="020B0604020202020204" pitchFamily="34" charset="0"/>
              </a:rPr>
              <a:t> </a:t>
            </a:r>
            <a:r>
              <a:rPr lang="en-US" sz="1600" dirty="0" smtClean="0">
                <a:latin typeface="Arial" panose="020B0604020202020204" pitchFamily="34" charset="0"/>
                <a:cs typeface="Arial" panose="020B0604020202020204" pitchFamily="34" charset="0"/>
              </a:rPr>
              <a:t>	Do </a:t>
            </a:r>
            <a:r>
              <a:rPr lang="en-US" sz="1600" dirty="0">
                <a:latin typeface="Arial" panose="020B0604020202020204" pitchFamily="34" charset="0"/>
                <a:cs typeface="Arial" panose="020B0604020202020204" pitchFamily="34" charset="0"/>
              </a:rPr>
              <a:t>you think that it would </a:t>
            </a:r>
            <a:r>
              <a:rPr lang="en-US" sz="1600" dirty="0" smtClean="0">
                <a:latin typeface="Arial" panose="020B0604020202020204" pitchFamily="34" charset="0"/>
                <a:cs typeface="Arial" panose="020B0604020202020204" pitchFamily="34" charset="0"/>
              </a:rPr>
              <a:t>have </a:t>
            </a:r>
            <a:r>
              <a:rPr lang="en-US" sz="1600" dirty="0">
                <a:latin typeface="Arial" panose="020B0604020202020204" pitchFamily="34" charset="0"/>
                <a:cs typeface="Arial" panose="020B0604020202020204" pitchFamily="34" charset="0"/>
              </a:rPr>
              <a:t>been better to give </a:t>
            </a:r>
            <a:r>
              <a:rPr lang="en-US" sz="1600" dirty="0" smtClean="0">
                <a:latin typeface="Arial" panose="020B0604020202020204" pitchFamily="34" charset="0"/>
                <a:cs typeface="Arial" panose="020B0604020202020204" pitchFamily="34" charset="0"/>
              </a:rPr>
              <a:t>the </a:t>
            </a:r>
            <a:r>
              <a:rPr lang="en-US" sz="1600" dirty="0">
                <a:latin typeface="Arial" panose="020B0604020202020204" pitchFamily="34" charset="0"/>
                <a:cs typeface="Arial" panose="020B0604020202020204" pitchFamily="34" charset="0"/>
              </a:rPr>
              <a:t>animals all the leaves </a:t>
            </a:r>
            <a:r>
              <a:rPr lang="en-US" sz="1600" dirty="0" smtClean="0">
                <a:latin typeface="Arial" panose="020B0604020202020204" pitchFamily="34" charset="0"/>
                <a:cs typeface="Arial" panose="020B0604020202020204" pitchFamily="34" charset="0"/>
              </a:rPr>
              <a:t>at </a:t>
            </a:r>
            <a:r>
              <a:rPr lang="en-US" sz="1600" dirty="0">
                <a:latin typeface="Arial" panose="020B0604020202020204" pitchFamily="34" charset="0"/>
                <a:cs typeface="Arial" panose="020B0604020202020204" pitchFamily="34" charset="0"/>
              </a:rPr>
              <a:t>one time?</a:t>
            </a:r>
          </a:p>
        </p:txBody>
      </p:sp>
      <p:sp>
        <p:nvSpPr>
          <p:cNvPr id="12" name="Oval 11"/>
          <p:cNvSpPr/>
          <p:nvPr/>
        </p:nvSpPr>
        <p:spPr>
          <a:xfrm rot="1078849">
            <a:off x="8668388" y="968068"/>
            <a:ext cx="448183" cy="40250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latin typeface="Arial" panose="020B0604020202020204" pitchFamily="34" charset="0"/>
                <a:cs typeface="Arial" panose="020B0604020202020204" pitchFamily="34" charset="0"/>
              </a:rPr>
              <a:t>A</a:t>
            </a:r>
            <a:endParaRPr lang="en-GB" sz="1400" b="1" dirty="0">
              <a:latin typeface="Arial" panose="020B0604020202020204" pitchFamily="34" charset="0"/>
              <a:cs typeface="Arial" panose="020B0604020202020204" pitchFamily="34" charset="0"/>
            </a:endParaRPr>
          </a:p>
        </p:txBody>
      </p:sp>
      <p:pic>
        <p:nvPicPr>
          <p:cNvPr id="11266" name="Picture 2" descr="Image result for slu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6660232" y="3140968"/>
            <a:ext cx="2164846" cy="114256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hlinkClick r:id="rId4" action="ppaction://hlinkfile"/>
          </p:cNvPr>
          <p:cNvSpPr txBox="1"/>
          <p:nvPr/>
        </p:nvSpPr>
        <p:spPr>
          <a:xfrm>
            <a:off x="8263706" y="1340768"/>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
        <p:nvSpPr>
          <p:cNvPr id="8" name="Rectangle 7">
            <a:hlinkClick r:id="rId5" action="ppaction://hlinksldjump"/>
          </p:cNvPr>
          <p:cNvSpPr/>
          <p:nvPr/>
        </p:nvSpPr>
        <p:spPr>
          <a:xfrm>
            <a:off x="8238134" y="2136996"/>
            <a:ext cx="663964" cy="830997"/>
          </a:xfrm>
          <a:prstGeom prst="rect">
            <a:avLst/>
          </a:prstGeom>
        </p:spPr>
        <p:txBody>
          <a:bodyPr wrap="none">
            <a:spAutoFit/>
          </a:bodyPr>
          <a:lstStyle/>
          <a:p>
            <a:r>
              <a:rPr lang="en-US" sz="4800" b="1" dirty="0" smtClean="0">
                <a:solidFill>
                  <a:srgbClr val="FF0000"/>
                </a:solidFill>
              </a:rPr>
              <a:t>Q</a:t>
            </a:r>
            <a:endParaRPr lang="en-GB" sz="4800" dirty="0">
              <a:solidFill>
                <a:srgbClr val="FF0000"/>
              </a:solidFill>
            </a:endParaRPr>
          </a:p>
        </p:txBody>
      </p:sp>
    </p:spTree>
    <p:extLst>
      <p:ext uri="{BB962C8B-B14F-4D97-AF65-F5344CB8AC3E}">
        <p14:creationId xmlns:p14="http://schemas.microsoft.com/office/powerpoint/2010/main" val="3450526891"/>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Structure</a:t>
            </a:r>
            <a:endParaRPr lang="en-GB" b="1" dirty="0" smtClean="0"/>
          </a:p>
        </p:txBody>
      </p:sp>
      <p:sp>
        <p:nvSpPr>
          <p:cNvPr id="34" name="Rectangle 33"/>
          <p:cNvSpPr/>
          <p:nvPr/>
        </p:nvSpPr>
        <p:spPr>
          <a:xfrm>
            <a:off x="179513" y="1124744"/>
            <a:ext cx="8424935" cy="446276"/>
          </a:xfrm>
          <a:prstGeom prst="rect">
            <a:avLst/>
          </a:prstGeom>
        </p:spPr>
        <p:txBody>
          <a:bodyPr wrap="square">
            <a:spAutoFit/>
          </a:bodyPr>
          <a:lstStyle/>
          <a:p>
            <a:pPr>
              <a:buClr>
                <a:srgbClr val="0070C0"/>
              </a:buClr>
            </a:pPr>
            <a:r>
              <a:rPr lang="en-US" sz="2300" dirty="0"/>
              <a:t>All candidates </a:t>
            </a:r>
            <a:r>
              <a:rPr lang="en-US" sz="2300" dirty="0" smtClean="0"/>
              <a:t>take.</a:t>
            </a:r>
            <a:endParaRPr lang="en-US" sz="2300" dirty="0"/>
          </a:p>
        </p:txBody>
      </p:sp>
      <p:graphicFrame>
        <p:nvGraphicFramePr>
          <p:cNvPr id="3" name="Table 2"/>
          <p:cNvGraphicFramePr>
            <a:graphicFrameLocks noGrp="1"/>
          </p:cNvGraphicFramePr>
          <p:nvPr>
            <p:extLst>
              <p:ext uri="{D42A27DB-BD31-4B8C-83A1-F6EECF244321}">
                <p14:modId xmlns:p14="http://schemas.microsoft.com/office/powerpoint/2010/main" val="4271080513"/>
              </p:ext>
            </p:extLst>
          </p:nvPr>
        </p:nvGraphicFramePr>
        <p:xfrm>
          <a:off x="179512" y="1556792"/>
          <a:ext cx="8640958" cy="5059680"/>
        </p:xfrm>
        <a:graphic>
          <a:graphicData uri="http://schemas.openxmlformats.org/drawingml/2006/table">
            <a:tbl>
              <a:tblPr firstRow="1" bandRow="1">
                <a:tableStyleId>{5C22544A-7EE6-4342-B048-85BDC9FD1C3A}</a:tableStyleId>
              </a:tblPr>
              <a:tblGrid>
                <a:gridCol w="4104456"/>
                <a:gridCol w="216024"/>
                <a:gridCol w="4320478"/>
              </a:tblGrid>
              <a:tr h="360040">
                <a:tc>
                  <a:txBody>
                    <a:bodyPr/>
                    <a:lstStyle/>
                    <a:p>
                      <a:r>
                        <a:rPr lang="en-GB" sz="3200" b="1" dirty="0" smtClean="0">
                          <a:latin typeface="Arial" panose="020B0604020202020204" pitchFamily="34" charset="0"/>
                          <a:cs typeface="Arial" panose="020B0604020202020204" pitchFamily="34" charset="0"/>
                        </a:rPr>
                        <a:t>Either:</a:t>
                      </a:r>
                      <a:endParaRPr lang="en-GB" sz="3200" b="1" dirty="0">
                        <a:latin typeface="Arial" panose="020B0604020202020204" pitchFamily="34" charset="0"/>
                        <a:cs typeface="Arial" panose="020B0604020202020204" pitchFamily="34" charset="0"/>
                      </a:endParaRPr>
                    </a:p>
                  </a:txBody>
                  <a:tcPr>
                    <a:lnR w="12700" cap="flat" cmpd="sng" algn="ctr">
                      <a:noFill/>
                      <a:prstDash val="solid"/>
                      <a:round/>
                      <a:headEnd type="none" w="med" len="med"/>
                      <a:tailEnd type="none" w="med" len="med"/>
                    </a:lnR>
                  </a:tcPr>
                </a:tc>
                <a:tc>
                  <a:txBody>
                    <a:bodyPr/>
                    <a:lstStyle/>
                    <a:p>
                      <a:endParaRPr lang="en-GB" sz="3200" b="1" dirty="0">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GB" sz="3200" b="1" dirty="0" smtClean="0">
                          <a:latin typeface="Arial" panose="020B0604020202020204" pitchFamily="34" charset="0"/>
                          <a:cs typeface="Arial" panose="020B0604020202020204" pitchFamily="34" charset="0"/>
                        </a:rPr>
                        <a:t>Or:</a:t>
                      </a:r>
                      <a:endParaRPr lang="en-GB" sz="3200" b="1" dirty="0">
                        <a:latin typeface="Arial" panose="020B0604020202020204" pitchFamily="34" charset="0"/>
                        <a:cs typeface="Arial" panose="020B0604020202020204" pitchFamily="34" charset="0"/>
                      </a:endParaRPr>
                    </a:p>
                  </a:txBody>
                  <a:tcPr>
                    <a:lnL w="12700" cmpd="sng">
                      <a:noFill/>
                    </a:lnL>
                  </a:tcPr>
                </a:tc>
              </a:tr>
              <a:tr h="1584176">
                <a:tc>
                  <a:txBody>
                    <a:bodyPr/>
                    <a:lstStyle/>
                    <a:p>
                      <a:r>
                        <a:rPr kumimoji="0" lang="en-US" sz="3200" b="1" i="0" u="none" strike="noStrike" kern="1200" baseline="0" dirty="0" smtClean="0">
                          <a:solidFill>
                            <a:schemeClr val="dk1"/>
                          </a:solidFill>
                          <a:latin typeface="Arial" panose="020B0604020202020204" pitchFamily="34" charset="0"/>
                          <a:ea typeface="+mn-ea"/>
                          <a:cs typeface="Arial" panose="020B0604020202020204" pitchFamily="34" charset="0"/>
                        </a:rPr>
                        <a:t>Paper 5              </a:t>
                      </a:r>
                      <a:r>
                        <a:rPr kumimoji="0" lang="en-US" sz="3200" b="0" i="0" u="none" strike="noStrike" kern="1200" baseline="0" dirty="0" smtClean="0">
                          <a:solidFill>
                            <a:schemeClr val="dk1"/>
                          </a:solidFill>
                          <a:latin typeface="Arial" panose="020B0604020202020204" pitchFamily="34" charset="0"/>
                          <a:ea typeface="+mn-ea"/>
                          <a:cs typeface="Arial" panose="020B0604020202020204" pitchFamily="34" charset="0"/>
                        </a:rPr>
                        <a:t>1 hour 15 minutes</a:t>
                      </a:r>
                    </a:p>
                    <a:p>
                      <a:r>
                        <a:rPr kumimoji="0" lang="en-GB" sz="2800" b="0" i="0" u="none" strike="noStrike" kern="1200" baseline="0" dirty="0" smtClean="0">
                          <a:solidFill>
                            <a:schemeClr val="dk1"/>
                          </a:solidFill>
                          <a:latin typeface="Arial" panose="020B0604020202020204" pitchFamily="34" charset="0"/>
                          <a:ea typeface="+mn-ea"/>
                          <a:cs typeface="Arial" panose="020B0604020202020204" pitchFamily="34" charset="0"/>
                        </a:rPr>
                        <a:t>Practical Test         20%</a:t>
                      </a:r>
                    </a:p>
                    <a:p>
                      <a:r>
                        <a:rPr kumimoji="0" lang="en-GB" sz="28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US" sz="28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experimental</a:t>
                      </a:r>
                    </a:p>
                    <a:p>
                      <a:r>
                        <a:rPr kumimoji="0" lang="en-GB" sz="2800" b="0" i="0" u="none" strike="noStrike" kern="1200" baseline="0" dirty="0" smtClean="0">
                          <a:solidFill>
                            <a:schemeClr val="dk1"/>
                          </a:solidFill>
                          <a:latin typeface="Arial" panose="020B0604020202020204" pitchFamily="34" charset="0"/>
                          <a:ea typeface="+mn-ea"/>
                          <a:cs typeface="Arial" panose="020B0604020202020204" pitchFamily="34" charset="0"/>
                        </a:rPr>
                        <a:t>skills in Section 4</a:t>
                      </a:r>
                    </a:p>
                    <a:p>
                      <a:r>
                        <a:rPr kumimoji="0" lang="en-GB" sz="28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28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3200" dirty="0">
                        <a:latin typeface="Arial" panose="020B0604020202020204" pitchFamily="34" charset="0"/>
                        <a:cs typeface="Arial" panose="020B0604020202020204" pitchFamily="34" charset="0"/>
                      </a:endParaRPr>
                    </a:p>
                  </a:txBody>
                  <a:tcPr>
                    <a:lnR w="12700" cmpd="sng">
                      <a:noFill/>
                    </a:lnR>
                  </a:tcPr>
                </a:tc>
                <a:tc>
                  <a:txBody>
                    <a:bodyPr/>
                    <a:lstStyle/>
                    <a:p>
                      <a:endParaRPr lang="en-GB" sz="3200" dirty="0">
                        <a:latin typeface="Arial" panose="020B0604020202020204" pitchFamily="34" charset="0"/>
                        <a:cs typeface="Arial" panose="020B0604020202020204" pitchFamily="34" charset="0"/>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GB" sz="3200" b="1" i="0" u="none" strike="noStrike" kern="1200" baseline="0" dirty="0" smtClean="0">
                          <a:solidFill>
                            <a:schemeClr val="dk1"/>
                          </a:solidFill>
                          <a:latin typeface="Arial" panose="020B0604020202020204" pitchFamily="34" charset="0"/>
                          <a:ea typeface="+mn-ea"/>
                          <a:cs typeface="Arial" panose="020B0604020202020204" pitchFamily="34" charset="0"/>
                        </a:rPr>
                        <a:t>Paper 6                             </a:t>
                      </a:r>
                      <a:r>
                        <a:rPr kumimoji="0" lang="en-GB" sz="3200" b="0" i="0" u="none" strike="noStrike" kern="1200" baseline="0" dirty="0" smtClean="0">
                          <a:solidFill>
                            <a:schemeClr val="dk1"/>
                          </a:solidFill>
                          <a:latin typeface="Arial" panose="020B0604020202020204" pitchFamily="34" charset="0"/>
                          <a:ea typeface="+mn-ea"/>
                          <a:cs typeface="Arial" panose="020B0604020202020204" pitchFamily="34" charset="0"/>
                        </a:rPr>
                        <a:t>1 hour</a:t>
                      </a:r>
                    </a:p>
                    <a:p>
                      <a:r>
                        <a:rPr kumimoji="0" lang="en-GB" sz="2800" b="0" i="0" u="none" strike="noStrike" kern="1200" baseline="0" dirty="0" smtClean="0">
                          <a:solidFill>
                            <a:schemeClr val="dk1"/>
                          </a:solidFill>
                          <a:latin typeface="Arial" panose="020B0604020202020204" pitchFamily="34" charset="0"/>
                          <a:ea typeface="+mn-ea"/>
                          <a:cs typeface="Arial" panose="020B0604020202020204" pitchFamily="34" charset="0"/>
                        </a:rPr>
                        <a:t>Alternative to Practical           20%</a:t>
                      </a:r>
                    </a:p>
                    <a:p>
                      <a:r>
                        <a:rPr kumimoji="0" lang="en-GB" sz="28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US" sz="28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experimental</a:t>
                      </a:r>
                    </a:p>
                    <a:p>
                      <a:r>
                        <a:rPr kumimoji="0" lang="en-GB" sz="2800" b="0" i="0" u="none" strike="noStrike" kern="1200" baseline="0" dirty="0" smtClean="0">
                          <a:solidFill>
                            <a:schemeClr val="dk1"/>
                          </a:solidFill>
                          <a:latin typeface="Arial" panose="020B0604020202020204" pitchFamily="34" charset="0"/>
                          <a:ea typeface="+mn-ea"/>
                          <a:cs typeface="Arial" panose="020B0604020202020204" pitchFamily="34" charset="0"/>
                        </a:rPr>
                        <a:t>skills in Section 4</a:t>
                      </a:r>
                    </a:p>
                    <a:p>
                      <a:r>
                        <a:rPr kumimoji="0" lang="en-GB" sz="28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28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3200" dirty="0">
                        <a:latin typeface="Arial" panose="020B0604020202020204" pitchFamily="34" charset="0"/>
                        <a:cs typeface="Arial" panose="020B0604020202020204" pitchFamily="34" charset="0"/>
                      </a:endParaRPr>
                    </a:p>
                  </a:txBody>
                  <a:tcPr>
                    <a:lnL w="12700" cmpd="sng">
                      <a:noFill/>
                    </a:lnL>
                  </a:tcPr>
                </a:tc>
              </a:tr>
            </a:tbl>
          </a:graphicData>
        </a:graphic>
      </p:graphicFrame>
    </p:spTree>
    <p:extLst>
      <p:ext uri="{BB962C8B-B14F-4D97-AF65-F5344CB8AC3E}">
        <p14:creationId xmlns:p14="http://schemas.microsoft.com/office/powerpoint/2010/main" val="789585626"/>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20.3 – Nutrient Cycles - Decomposers</a:t>
            </a:r>
            <a:endParaRPr lang="en-US" sz="3600" dirty="0"/>
          </a:p>
        </p:txBody>
      </p:sp>
      <p:sp>
        <p:nvSpPr>
          <p:cNvPr id="34" name="Rectangle 33"/>
          <p:cNvSpPr/>
          <p:nvPr/>
        </p:nvSpPr>
        <p:spPr>
          <a:xfrm>
            <a:off x="179513" y="1124744"/>
            <a:ext cx="5400599" cy="4093428"/>
          </a:xfrm>
          <a:prstGeom prst="rect">
            <a:avLst/>
          </a:prstGeom>
        </p:spPr>
        <p:txBody>
          <a:bodyPr wrap="square">
            <a:spAutoFit/>
          </a:bodyPr>
          <a:lstStyle/>
          <a:p>
            <a:pPr>
              <a:buClr>
                <a:srgbClr val="0070C0"/>
              </a:buClr>
              <a:buSzPct val="80000"/>
            </a:pPr>
            <a:r>
              <a:rPr lang="en-US" sz="2000" b="1" dirty="0" smtClean="0">
                <a:solidFill>
                  <a:srgbClr val="C00000"/>
                </a:solidFill>
              </a:rPr>
              <a:t>Decomposers</a:t>
            </a:r>
            <a:endParaRPr lang="en-US" sz="2000" b="1" dirty="0">
              <a:solidFill>
                <a:srgbClr val="C00000"/>
              </a:solidFill>
            </a:endParaRPr>
          </a:p>
          <a:p>
            <a:pPr marL="355600" indent="-355600">
              <a:buClr>
                <a:srgbClr val="0070C0"/>
              </a:buClr>
              <a:buSzPct val="80000"/>
              <a:buFont typeface="Wingdings 3" panose="05040102010807070707" pitchFamily="18" charset="2"/>
              <a:buChar char=""/>
            </a:pPr>
            <a:r>
              <a:rPr lang="en-US" sz="2000" dirty="0"/>
              <a:t>One very important group of organisms which is easy to overlook when you are studying an ecosystem, is the decomposers. They feed on waste material from animals and plants, and on their dead bodies. Many fungi and bacteria are decomposers.</a:t>
            </a:r>
          </a:p>
          <a:p>
            <a:pPr marL="355600" indent="-355600">
              <a:buClr>
                <a:srgbClr val="0070C0"/>
              </a:buClr>
              <a:buSzPct val="80000"/>
              <a:buFont typeface="Wingdings 3" panose="05040102010807070707" pitchFamily="18" charset="2"/>
              <a:buChar char=""/>
            </a:pPr>
            <a:r>
              <a:rPr lang="en-US" sz="2000" dirty="0"/>
              <a:t>Decomposers are extremely important, because they help to release substances from dead organisms, so that they can be used again by living ones. Two of these substances are carbon and nitrogen.</a:t>
            </a:r>
          </a:p>
        </p:txBody>
      </p:sp>
      <p:sp>
        <p:nvSpPr>
          <p:cNvPr id="4" name="Round Same Side Corner Rectangle 3">
            <a:hlinkClick r:id="" action="ppaction://noaction"/>
          </p:cNvPr>
          <p:cNvSpPr/>
          <p:nvPr/>
        </p:nvSpPr>
        <p:spPr>
          <a:xfrm>
            <a:off x="7067364" y="705600"/>
            <a:ext cx="600980" cy="324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270</a:t>
            </a:r>
            <a:endParaRPr lang="en-GB" sz="960" b="1" dirty="0">
              <a:latin typeface="Arial" panose="020B0604020202020204" pitchFamily="34" charset="0"/>
              <a:cs typeface="Arial" panose="020B0604020202020204" pitchFamily="34" charset="0"/>
            </a:endParaRPr>
          </a:p>
        </p:txBody>
      </p:sp>
      <p:sp>
        <p:nvSpPr>
          <p:cNvPr id="8" name="Round Same Side Corner Rectangle 7"/>
          <p:cNvSpPr/>
          <p:nvPr/>
        </p:nvSpPr>
        <p:spPr>
          <a:xfrm>
            <a:off x="179512" y="5157192"/>
            <a:ext cx="2088232" cy="446216"/>
          </a:xfrm>
          <a:prstGeom prst="round2SameRect">
            <a:avLst>
              <a:gd name="adj1" fmla="val 50000"/>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solidFill>
                  <a:schemeClr val="tx1"/>
                </a:solidFill>
                <a:latin typeface="Arial" panose="020B0604020202020204" pitchFamily="34" charset="0"/>
                <a:cs typeface="Arial" panose="020B0604020202020204" pitchFamily="34" charset="0"/>
              </a:rPr>
              <a:t>Key Definition</a:t>
            </a:r>
            <a:endParaRPr lang="en-GB" sz="2000" b="1" dirty="0">
              <a:solidFill>
                <a:schemeClr val="tx1"/>
              </a:solidFill>
              <a:latin typeface="Arial" panose="020B0604020202020204" pitchFamily="34" charset="0"/>
              <a:cs typeface="Arial" panose="020B0604020202020204" pitchFamily="34" charset="0"/>
            </a:endParaRPr>
          </a:p>
        </p:txBody>
      </p:sp>
      <p:sp>
        <p:nvSpPr>
          <p:cNvPr id="9" name="Round Same Side Corner Rectangle 8"/>
          <p:cNvSpPr/>
          <p:nvPr/>
        </p:nvSpPr>
        <p:spPr>
          <a:xfrm flipV="1">
            <a:off x="179512" y="5611876"/>
            <a:ext cx="5256584" cy="985475"/>
          </a:xfrm>
          <a:prstGeom prst="round2SameRect">
            <a:avLst/>
          </a:prstGeom>
          <a:no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TextBox 9"/>
          <p:cNvSpPr txBox="1"/>
          <p:nvPr/>
        </p:nvSpPr>
        <p:spPr>
          <a:xfrm>
            <a:off x="251520" y="5675416"/>
            <a:ext cx="5184576" cy="738664"/>
          </a:xfrm>
          <a:prstGeom prst="rect">
            <a:avLst/>
          </a:prstGeom>
          <a:noFill/>
        </p:spPr>
        <p:txBody>
          <a:bodyPr wrap="square" rtlCol="0">
            <a:spAutoFit/>
          </a:bodyPr>
          <a:lstStyle/>
          <a:p>
            <a:r>
              <a:rPr lang="en-US" sz="2100" b="1" dirty="0">
                <a:solidFill>
                  <a:srgbClr val="C00000"/>
                </a:solidFill>
              </a:rPr>
              <a:t>decomposer</a:t>
            </a:r>
            <a:r>
              <a:rPr lang="en-US" sz="2100" dirty="0"/>
              <a:t> - an organism that gets its energy from dead or waste organic matter</a:t>
            </a:r>
            <a:endParaRPr lang="en-GB" sz="2100" dirty="0"/>
          </a:p>
        </p:txBody>
      </p:sp>
      <p:pic>
        <p:nvPicPr>
          <p:cNvPr id="12290" name="Picture 2" descr="Image result for Decomposers"/>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5580112" y="1124743"/>
            <a:ext cx="3312368" cy="5472608"/>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hlinkClick r:id="rId4" action="ppaction://hlinksldjump"/>
          </p:cNvPr>
          <p:cNvSpPr/>
          <p:nvPr/>
        </p:nvSpPr>
        <p:spPr>
          <a:xfrm>
            <a:off x="4916148" y="4686235"/>
            <a:ext cx="663964" cy="830997"/>
          </a:xfrm>
          <a:prstGeom prst="rect">
            <a:avLst/>
          </a:prstGeom>
        </p:spPr>
        <p:txBody>
          <a:bodyPr wrap="none">
            <a:spAutoFit/>
          </a:bodyPr>
          <a:lstStyle/>
          <a:p>
            <a:r>
              <a:rPr lang="en-US" sz="4800" b="1" dirty="0" smtClean="0">
                <a:solidFill>
                  <a:srgbClr val="FF0000"/>
                </a:solidFill>
              </a:rPr>
              <a:t>Q</a:t>
            </a:r>
            <a:endParaRPr lang="en-GB" sz="4800" dirty="0">
              <a:solidFill>
                <a:srgbClr val="FF0000"/>
              </a:solidFill>
            </a:endParaRPr>
          </a:p>
        </p:txBody>
      </p:sp>
    </p:spTree>
    <p:extLst>
      <p:ext uri="{BB962C8B-B14F-4D97-AF65-F5344CB8AC3E}">
        <p14:creationId xmlns:p14="http://schemas.microsoft.com/office/powerpoint/2010/main" val="1557452767"/>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20.3 – Nutrient Cycles - Decomposers</a:t>
            </a:r>
            <a:endParaRPr lang="en-US" sz="3600" dirty="0"/>
          </a:p>
        </p:txBody>
      </p:sp>
      <p:sp>
        <p:nvSpPr>
          <p:cNvPr id="34" name="Rectangle 33"/>
          <p:cNvSpPr/>
          <p:nvPr/>
        </p:nvSpPr>
        <p:spPr>
          <a:xfrm>
            <a:off x="179513" y="1124744"/>
            <a:ext cx="8712967" cy="5324535"/>
          </a:xfrm>
          <a:prstGeom prst="rect">
            <a:avLst/>
          </a:prstGeom>
        </p:spPr>
        <p:txBody>
          <a:bodyPr wrap="square">
            <a:spAutoFit/>
          </a:bodyPr>
          <a:lstStyle/>
          <a:p>
            <a:pPr>
              <a:buClr>
                <a:srgbClr val="0070C0"/>
              </a:buClr>
              <a:buSzPct val="80000"/>
            </a:pPr>
            <a:r>
              <a:rPr lang="en-US" sz="1940" b="1" dirty="0" smtClean="0">
                <a:solidFill>
                  <a:srgbClr val="C00000"/>
                </a:solidFill>
              </a:rPr>
              <a:t>The carbon cycle</a:t>
            </a:r>
          </a:p>
          <a:p>
            <a:pPr marL="355600" indent="-355600">
              <a:buClr>
                <a:srgbClr val="0070C0"/>
              </a:buClr>
              <a:buSzPct val="80000"/>
              <a:buFont typeface="Wingdings 3" panose="05040102010807070707" pitchFamily="18" charset="2"/>
              <a:buChar char=""/>
            </a:pPr>
            <a:r>
              <a:rPr lang="en-US" sz="1940" dirty="0" smtClean="0"/>
              <a:t>Carbon </a:t>
            </a:r>
            <a:r>
              <a:rPr lang="en-US" sz="1940" dirty="0"/>
              <a:t>is a very important component of living things, because it is an essential part of carbohydrates, fats and proteins.</a:t>
            </a:r>
          </a:p>
          <a:p>
            <a:pPr marL="355600" indent="-355600">
              <a:buClr>
                <a:srgbClr val="0070C0"/>
              </a:buClr>
              <a:buSzPct val="80000"/>
              <a:buFont typeface="Wingdings 3" panose="05040102010807070707" pitchFamily="18" charset="2"/>
              <a:buChar char=""/>
            </a:pPr>
            <a:r>
              <a:rPr lang="en-US" sz="1940" dirty="0"/>
              <a:t>Figure </a:t>
            </a:r>
            <a:r>
              <a:rPr lang="en-US" sz="1940" b="1" dirty="0"/>
              <a:t>20.9</a:t>
            </a:r>
            <a:r>
              <a:rPr lang="en-US" sz="1940" dirty="0"/>
              <a:t> shows how carbon circulates through an ecosystem. The air contains about 0.04% carbon dioxide. When plants photosynthesise, carbon atoms from carbon dioxide become part of glucose or starch molecules in the plant.</a:t>
            </a:r>
          </a:p>
          <a:p>
            <a:pPr marL="355600" indent="-355600">
              <a:buClr>
                <a:srgbClr val="0070C0"/>
              </a:buClr>
              <a:buSzPct val="80000"/>
              <a:buFont typeface="Wingdings 3" panose="05040102010807070707" pitchFamily="18" charset="2"/>
              <a:buChar char=""/>
            </a:pPr>
            <a:r>
              <a:rPr lang="en-US" sz="1940" dirty="0"/>
              <a:t>Some of the glucose is then broken down by the </a:t>
            </a:r>
            <a:r>
              <a:rPr lang="en-US" sz="1940" dirty="0" smtClean="0"/>
              <a:t>plant </a:t>
            </a:r>
            <a:r>
              <a:rPr lang="en-US" sz="1940" dirty="0"/>
              <a:t>in respiration. The carbon in the glucose becomes </a:t>
            </a:r>
            <a:r>
              <a:rPr lang="en-US" sz="1940" dirty="0" smtClean="0"/>
              <a:t>part </a:t>
            </a:r>
            <a:r>
              <a:rPr lang="en-US" sz="1940" dirty="0"/>
              <a:t>of a carbon dioxide molecule again, and is released </a:t>
            </a:r>
            <a:r>
              <a:rPr lang="en-US" sz="1940" dirty="0" smtClean="0"/>
              <a:t>back </a:t>
            </a:r>
            <a:r>
              <a:rPr lang="en-US" sz="1940" dirty="0"/>
              <a:t>into the air.</a:t>
            </a:r>
          </a:p>
          <a:p>
            <a:pPr marL="355600" indent="-355600">
              <a:buClr>
                <a:srgbClr val="0070C0"/>
              </a:buClr>
              <a:buSzPct val="80000"/>
              <a:buFont typeface="Wingdings 3" panose="05040102010807070707" pitchFamily="18" charset="2"/>
              <a:buChar char=""/>
            </a:pPr>
            <a:r>
              <a:rPr lang="en-US" sz="1940" dirty="0"/>
              <a:t>Some of the carbon in the plant will be eaten by animals. The animals respire, releasing some of it back into the air as carbon dioxide.</a:t>
            </a:r>
          </a:p>
          <a:p>
            <a:pPr marL="355600" indent="-355600">
              <a:buClr>
                <a:srgbClr val="0070C0"/>
              </a:buClr>
              <a:buSzPct val="80000"/>
              <a:buFont typeface="Wingdings 3" panose="05040102010807070707" pitchFamily="18" charset="2"/>
              <a:buChar char=""/>
            </a:pPr>
            <a:r>
              <a:rPr lang="en-US" sz="1940" dirty="0"/>
              <a:t>When the plant or animal dies, decomposers will feed on them. The carbon becomes part of the decomposers bodies. When they respire, they release carbon dioxide into the air again.</a:t>
            </a:r>
          </a:p>
          <a:p>
            <a:pPr marL="355600" indent="-355600">
              <a:buClr>
                <a:srgbClr val="0070C0"/>
              </a:buClr>
              <a:buSzPct val="80000"/>
              <a:buFont typeface="Wingdings 3" panose="05040102010807070707" pitchFamily="18" charset="2"/>
              <a:buChar char=""/>
            </a:pPr>
            <a:r>
              <a:rPr lang="en-US" sz="1940" dirty="0"/>
              <a:t>The ways in which human activities such as deforestation and burning fossil fuels, can affect the carbon cycle are described on pages 299-301.</a:t>
            </a:r>
          </a:p>
        </p:txBody>
      </p:sp>
      <p:sp>
        <p:nvSpPr>
          <p:cNvPr id="4" name="Round Same Side Corner Rectangle 3">
            <a:hlinkClick r:id="" action="ppaction://noaction"/>
          </p:cNvPr>
          <p:cNvSpPr/>
          <p:nvPr/>
        </p:nvSpPr>
        <p:spPr>
          <a:xfrm>
            <a:off x="7067364" y="705600"/>
            <a:ext cx="600980" cy="324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270</a:t>
            </a:r>
            <a:endParaRPr lang="en-GB" sz="960" b="1" dirty="0">
              <a:latin typeface="Arial" panose="020B0604020202020204" pitchFamily="34" charset="0"/>
              <a:cs typeface="Arial" panose="020B0604020202020204" pitchFamily="34" charset="0"/>
            </a:endParaRPr>
          </a:p>
        </p:txBody>
      </p:sp>
      <p:sp>
        <p:nvSpPr>
          <p:cNvPr id="11" name="TextBox 10">
            <a:hlinkClick r:id="rId3" action="ppaction://hlinkfile"/>
          </p:cNvPr>
          <p:cNvSpPr txBox="1"/>
          <p:nvPr/>
        </p:nvSpPr>
        <p:spPr>
          <a:xfrm>
            <a:off x="1475656" y="6269250"/>
            <a:ext cx="2194832"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000" b="1" dirty="0" smtClean="0"/>
              <a:t>Carbon Cycle 01</a:t>
            </a:r>
            <a:endParaRPr lang="en-GB" sz="2000" b="1" dirty="0"/>
          </a:p>
        </p:txBody>
      </p:sp>
      <p:sp>
        <p:nvSpPr>
          <p:cNvPr id="12" name="TextBox 11">
            <a:hlinkClick r:id="rId4" action="ppaction://hlinkfile"/>
          </p:cNvPr>
          <p:cNvSpPr txBox="1"/>
          <p:nvPr/>
        </p:nvSpPr>
        <p:spPr>
          <a:xfrm>
            <a:off x="4966631" y="6269250"/>
            <a:ext cx="2194832"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000" b="1" dirty="0" smtClean="0"/>
              <a:t>Carbon Cycle 01</a:t>
            </a:r>
            <a:endParaRPr lang="en-GB" sz="2000" b="1" dirty="0"/>
          </a:p>
        </p:txBody>
      </p:sp>
      <p:sp>
        <p:nvSpPr>
          <p:cNvPr id="7" name="Rectangle 6">
            <a:hlinkClick r:id="rId5" action="ppaction://hlinksldjump"/>
          </p:cNvPr>
          <p:cNvSpPr/>
          <p:nvPr/>
        </p:nvSpPr>
        <p:spPr>
          <a:xfrm>
            <a:off x="8228516" y="2348880"/>
            <a:ext cx="663964" cy="830997"/>
          </a:xfrm>
          <a:prstGeom prst="rect">
            <a:avLst/>
          </a:prstGeom>
        </p:spPr>
        <p:txBody>
          <a:bodyPr wrap="none">
            <a:spAutoFit/>
          </a:bodyPr>
          <a:lstStyle/>
          <a:p>
            <a:r>
              <a:rPr lang="en-US" sz="4800" b="1" dirty="0" smtClean="0">
                <a:solidFill>
                  <a:srgbClr val="FF0000"/>
                </a:solidFill>
              </a:rPr>
              <a:t>Q</a:t>
            </a:r>
            <a:endParaRPr lang="en-GB" sz="4800" dirty="0">
              <a:solidFill>
                <a:srgbClr val="FF0000"/>
              </a:solidFill>
            </a:endParaRPr>
          </a:p>
        </p:txBody>
      </p:sp>
    </p:spTree>
    <p:extLst>
      <p:ext uri="{BB962C8B-B14F-4D97-AF65-F5344CB8AC3E}">
        <p14:creationId xmlns:p14="http://schemas.microsoft.com/office/powerpoint/2010/main" val="57819065"/>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20.3 – Nutrient Cycles - Decomposers</a:t>
            </a:r>
            <a:endParaRPr lang="en-US" sz="3600" dirty="0"/>
          </a:p>
        </p:txBody>
      </p:sp>
      <p:sp>
        <p:nvSpPr>
          <p:cNvPr id="4" name="Round Same Side Corner Rectangle 3">
            <a:hlinkClick r:id="" action="ppaction://noaction"/>
          </p:cNvPr>
          <p:cNvSpPr/>
          <p:nvPr/>
        </p:nvSpPr>
        <p:spPr>
          <a:xfrm>
            <a:off x="7067364" y="705600"/>
            <a:ext cx="600980" cy="324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270</a:t>
            </a:r>
            <a:endParaRPr lang="en-GB" sz="960" b="1" dirty="0">
              <a:latin typeface="Arial" panose="020B0604020202020204" pitchFamily="34" charset="0"/>
              <a:cs typeface="Arial" panose="020B0604020202020204" pitchFamily="34" charset="0"/>
            </a:endParaRPr>
          </a:p>
        </p:txBody>
      </p:sp>
      <p:sp>
        <p:nvSpPr>
          <p:cNvPr id="5" name="Rectangle 4"/>
          <p:cNvSpPr/>
          <p:nvPr/>
        </p:nvSpPr>
        <p:spPr>
          <a:xfrm>
            <a:off x="179512" y="6309320"/>
            <a:ext cx="4680520" cy="380480"/>
          </a:xfrm>
          <a:prstGeom prst="rect">
            <a:avLst/>
          </a:prstGeom>
        </p:spPr>
        <p:txBody>
          <a:bodyPr wrap="square" lIns="36000" tIns="36000" rIns="36000" bIns="36000">
            <a:spAutoFit/>
          </a:bodyPr>
          <a:lstStyle/>
          <a:p>
            <a:pPr marL="342900" indent="-342900">
              <a:buClr>
                <a:srgbClr val="FF0000"/>
              </a:buClr>
              <a:buSzPct val="80000"/>
              <a:buFont typeface="Arial" panose="020B0604020202020204" pitchFamily="34" charset="0"/>
              <a:buChar char="▲"/>
            </a:pPr>
            <a:r>
              <a:rPr lang="en-US" sz="2000" b="1" dirty="0"/>
              <a:t>Figure </a:t>
            </a:r>
            <a:r>
              <a:rPr lang="en-US" sz="2000" b="1" dirty="0" smtClean="0"/>
              <a:t>20.9 – </a:t>
            </a:r>
            <a:r>
              <a:rPr lang="en-GB" sz="2000" dirty="0" smtClean="0"/>
              <a:t>The </a:t>
            </a:r>
            <a:r>
              <a:rPr lang="en-GB" sz="2000" dirty="0"/>
              <a:t>carbon cycle. </a:t>
            </a:r>
          </a:p>
        </p:txBody>
      </p:sp>
      <p:pic>
        <p:nvPicPr>
          <p:cNvPr id="13314" name="Picture 2" descr="Image result for the carbon cycle diagram"/>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l="3264" t="3288" r="2046" b="5507"/>
          <a:stretch/>
        </p:blipFill>
        <p:spPr bwMode="auto">
          <a:xfrm>
            <a:off x="213675" y="1131996"/>
            <a:ext cx="8678805" cy="5221949"/>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hlinkClick r:id="rId4" action="ppaction://hlinksldjump"/>
          </p:cNvPr>
          <p:cNvSpPr/>
          <p:nvPr/>
        </p:nvSpPr>
        <p:spPr>
          <a:xfrm>
            <a:off x="8228516" y="1340768"/>
            <a:ext cx="663964" cy="830997"/>
          </a:xfrm>
          <a:prstGeom prst="rect">
            <a:avLst/>
          </a:prstGeom>
        </p:spPr>
        <p:txBody>
          <a:bodyPr wrap="none">
            <a:spAutoFit/>
          </a:bodyPr>
          <a:lstStyle/>
          <a:p>
            <a:r>
              <a:rPr lang="en-US" sz="4800" b="1" dirty="0" smtClean="0">
                <a:solidFill>
                  <a:srgbClr val="FF0000"/>
                </a:solidFill>
              </a:rPr>
              <a:t>Q</a:t>
            </a:r>
            <a:endParaRPr lang="en-GB" sz="4800" dirty="0">
              <a:solidFill>
                <a:srgbClr val="FF0000"/>
              </a:solidFill>
            </a:endParaRPr>
          </a:p>
        </p:txBody>
      </p:sp>
    </p:spTree>
    <p:extLst>
      <p:ext uri="{BB962C8B-B14F-4D97-AF65-F5344CB8AC3E}">
        <p14:creationId xmlns:p14="http://schemas.microsoft.com/office/powerpoint/2010/main" val="3291476646"/>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20.3 – Nutrient Cycles - Decomposers</a:t>
            </a:r>
            <a:endParaRPr lang="en-US" sz="3600" dirty="0"/>
          </a:p>
        </p:txBody>
      </p:sp>
      <p:sp>
        <p:nvSpPr>
          <p:cNvPr id="34" name="Rectangle 33"/>
          <p:cNvSpPr/>
          <p:nvPr/>
        </p:nvSpPr>
        <p:spPr>
          <a:xfrm>
            <a:off x="179513" y="1124744"/>
            <a:ext cx="5256583" cy="5466112"/>
          </a:xfrm>
          <a:prstGeom prst="rect">
            <a:avLst/>
          </a:prstGeom>
        </p:spPr>
        <p:txBody>
          <a:bodyPr wrap="square">
            <a:spAutoFit/>
          </a:bodyPr>
          <a:lstStyle/>
          <a:p>
            <a:pPr>
              <a:buClr>
                <a:srgbClr val="0070C0"/>
              </a:buClr>
              <a:buSzPct val="80000"/>
            </a:pPr>
            <a:r>
              <a:rPr lang="en-US" sz="1940" b="1" dirty="0" smtClean="0">
                <a:solidFill>
                  <a:srgbClr val="C00000"/>
                </a:solidFill>
              </a:rPr>
              <a:t>The </a:t>
            </a:r>
            <a:r>
              <a:rPr lang="en-US" sz="1940" b="1" dirty="0">
                <a:solidFill>
                  <a:srgbClr val="C00000"/>
                </a:solidFill>
              </a:rPr>
              <a:t>nitrogen cycle</a:t>
            </a:r>
          </a:p>
          <a:p>
            <a:pPr marL="355600" indent="-355600">
              <a:buClr>
                <a:srgbClr val="0070C0"/>
              </a:buClr>
              <a:buSzPct val="80000"/>
              <a:buFont typeface="Wingdings 3" panose="05040102010807070707" pitchFamily="18" charset="2"/>
              <a:buChar char=""/>
            </a:pPr>
            <a:r>
              <a:rPr lang="en-US" sz="1940" dirty="0"/>
              <a:t>Living things need nitrogen to make proteins. There is plenty of nitrogen around. The air is about 78% nitrogen gas. Molecules of nitrogen gas, N</a:t>
            </a:r>
            <a:r>
              <a:rPr lang="en-US" sz="1940" baseline="-25000" dirty="0"/>
              <a:t>2</a:t>
            </a:r>
            <a:r>
              <a:rPr lang="en-US" sz="1940" dirty="0"/>
              <a:t>, are made of two nitrogen atoms joined together. These molecules are very inert, which means that they will not readily react with other substances.</a:t>
            </a:r>
          </a:p>
          <a:p>
            <a:pPr marL="355600" indent="-355600">
              <a:buClr>
                <a:srgbClr val="0070C0"/>
              </a:buClr>
              <a:buSzPct val="80000"/>
              <a:buFont typeface="Wingdings 3" panose="05040102010807070707" pitchFamily="18" charset="2"/>
              <a:buChar char=""/>
            </a:pPr>
            <a:r>
              <a:rPr lang="en-US" sz="1940" dirty="0"/>
              <a:t>So, although the air is full of nitrogen, it is in such an unreactive form that plants and animals cannot use it at all. It must first be changed into a more reactive form, such as ammonia (NH</a:t>
            </a:r>
            <a:r>
              <a:rPr lang="en-US" sz="1940" baseline="-25000" dirty="0"/>
              <a:t>3</a:t>
            </a:r>
            <a:r>
              <a:rPr lang="en-US" sz="1940" dirty="0"/>
              <a:t>) or nitrates (</a:t>
            </a:r>
            <a:r>
              <a:rPr lang="en-US" sz="1940" dirty="0" smtClean="0"/>
              <a:t>NO</a:t>
            </a:r>
            <a:r>
              <a:rPr lang="en-US" sz="1940" baseline="-25000" dirty="0" smtClean="0"/>
              <a:t>3</a:t>
            </a:r>
            <a:r>
              <a:rPr lang="en-US" sz="1940" dirty="0" smtClean="0"/>
              <a:t>).</a:t>
            </a:r>
            <a:endParaRPr lang="en-US" sz="1940" dirty="0"/>
          </a:p>
          <a:p>
            <a:pPr marL="355600" indent="-355600">
              <a:buClr>
                <a:srgbClr val="0070C0"/>
              </a:buClr>
              <a:buSzPct val="80000"/>
              <a:buFont typeface="Wingdings 3" panose="05040102010807070707" pitchFamily="18" charset="2"/>
              <a:buChar char=""/>
            </a:pPr>
            <a:r>
              <a:rPr lang="en-US" sz="1940" dirty="0"/>
              <a:t>Changing nitrogen gas into a more reactive form is called nitrogen fixation (Figure </a:t>
            </a:r>
            <a:r>
              <a:rPr lang="en-US" sz="1940" b="1" dirty="0"/>
              <a:t>20.10</a:t>
            </a:r>
            <a:r>
              <a:rPr lang="en-US" sz="1940" dirty="0"/>
              <a:t>). There are several ways that it can happen.</a:t>
            </a:r>
          </a:p>
        </p:txBody>
      </p:sp>
      <p:sp>
        <p:nvSpPr>
          <p:cNvPr id="4" name="Round Same Side Corner Rectangle 3">
            <a:hlinkClick r:id="" action="ppaction://noaction"/>
          </p:cNvPr>
          <p:cNvSpPr/>
          <p:nvPr/>
        </p:nvSpPr>
        <p:spPr>
          <a:xfrm>
            <a:off x="7067364" y="705600"/>
            <a:ext cx="600980" cy="324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271</a:t>
            </a:r>
            <a:endParaRPr lang="en-GB" sz="960" b="1" dirty="0">
              <a:latin typeface="Arial" panose="020B0604020202020204" pitchFamily="34" charset="0"/>
              <a:cs typeface="Arial" panose="020B0604020202020204" pitchFamily="34" charset="0"/>
            </a:endParaRPr>
          </a:p>
        </p:txBody>
      </p:sp>
      <p:pic>
        <p:nvPicPr>
          <p:cNvPr id="1026" name="Picture 2" descr="Image result for the nitrogen cycle diagram"/>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5652120" y="1124745"/>
            <a:ext cx="3239199" cy="345277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the nitrogen cycle diagram"/>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652119" y="4672662"/>
            <a:ext cx="3239199" cy="1918194"/>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hlinkClick r:id="rId5" action="ppaction://hlinksldjump"/>
          </p:cNvPr>
          <p:cNvSpPr/>
          <p:nvPr/>
        </p:nvSpPr>
        <p:spPr>
          <a:xfrm>
            <a:off x="8228516" y="4326195"/>
            <a:ext cx="663964" cy="830997"/>
          </a:xfrm>
          <a:prstGeom prst="rect">
            <a:avLst/>
          </a:prstGeom>
        </p:spPr>
        <p:txBody>
          <a:bodyPr wrap="none">
            <a:spAutoFit/>
          </a:bodyPr>
          <a:lstStyle/>
          <a:p>
            <a:r>
              <a:rPr lang="en-US" sz="4800" b="1" dirty="0" smtClean="0">
                <a:solidFill>
                  <a:srgbClr val="FF0000"/>
                </a:solidFill>
              </a:rPr>
              <a:t>Q</a:t>
            </a:r>
            <a:endParaRPr lang="en-GB" sz="4800" dirty="0">
              <a:solidFill>
                <a:srgbClr val="FF0000"/>
              </a:solidFill>
            </a:endParaRPr>
          </a:p>
        </p:txBody>
      </p:sp>
    </p:spTree>
    <p:extLst>
      <p:ext uri="{BB962C8B-B14F-4D97-AF65-F5344CB8AC3E}">
        <p14:creationId xmlns:p14="http://schemas.microsoft.com/office/powerpoint/2010/main" val="3701746912"/>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20.3 – Nutrient Cycles - Decomposers</a:t>
            </a:r>
            <a:endParaRPr lang="en-US" sz="3600" dirty="0"/>
          </a:p>
        </p:txBody>
      </p:sp>
      <p:sp>
        <p:nvSpPr>
          <p:cNvPr id="34" name="Rectangle 33"/>
          <p:cNvSpPr/>
          <p:nvPr/>
        </p:nvSpPr>
        <p:spPr>
          <a:xfrm>
            <a:off x="179513" y="1124744"/>
            <a:ext cx="6048671" cy="5647700"/>
          </a:xfrm>
          <a:prstGeom prst="rect">
            <a:avLst/>
          </a:prstGeom>
        </p:spPr>
        <p:txBody>
          <a:bodyPr wrap="square">
            <a:spAutoFit/>
          </a:bodyPr>
          <a:lstStyle/>
          <a:p>
            <a:pPr>
              <a:buClr>
                <a:srgbClr val="0070C0"/>
              </a:buClr>
              <a:buSzPct val="80000"/>
            </a:pPr>
            <a:r>
              <a:rPr lang="en-US" sz="1900" b="1" dirty="0" smtClean="0">
                <a:solidFill>
                  <a:srgbClr val="C00000"/>
                </a:solidFill>
              </a:rPr>
              <a:t>Lightning</a:t>
            </a:r>
            <a:endParaRPr lang="en-US" sz="1900" b="1" dirty="0">
              <a:solidFill>
                <a:srgbClr val="C00000"/>
              </a:solidFill>
            </a:endParaRPr>
          </a:p>
          <a:p>
            <a:pPr marL="355600" indent="-355600">
              <a:buClr>
                <a:srgbClr val="0070C0"/>
              </a:buClr>
              <a:buSzPct val="80000"/>
              <a:buFont typeface="Wingdings 3" panose="05040102010807070707" pitchFamily="18" charset="2"/>
              <a:buChar char=""/>
            </a:pPr>
            <a:r>
              <a:rPr lang="en-US" sz="1900" dirty="0"/>
              <a:t>Lightning makes some of the nitrogen gas in the air combine with oxygen, forming nitrogen oxides. They dissolve in rain, and are washed into the soil, where they form nitrates</a:t>
            </a:r>
            <a:r>
              <a:rPr lang="en-US" sz="1900" dirty="0" smtClean="0"/>
              <a:t>.</a:t>
            </a:r>
          </a:p>
          <a:p>
            <a:pPr>
              <a:buClr>
                <a:srgbClr val="0070C0"/>
              </a:buClr>
              <a:buSzPct val="80000"/>
            </a:pPr>
            <a:r>
              <a:rPr lang="en-US" sz="1900" b="1" dirty="0">
                <a:solidFill>
                  <a:srgbClr val="C00000"/>
                </a:solidFill>
              </a:rPr>
              <a:t>Artificial </a:t>
            </a:r>
            <a:r>
              <a:rPr lang="en-US" sz="1900" b="1" dirty="0" smtClean="0">
                <a:solidFill>
                  <a:srgbClr val="C00000"/>
                </a:solidFill>
              </a:rPr>
              <a:t>fertilisers</a:t>
            </a:r>
            <a:endParaRPr lang="en-US" sz="1900" b="1" dirty="0">
              <a:solidFill>
                <a:srgbClr val="C00000"/>
              </a:solidFill>
            </a:endParaRPr>
          </a:p>
          <a:p>
            <a:pPr marL="355600" indent="-355600">
              <a:buClr>
                <a:srgbClr val="0070C0"/>
              </a:buClr>
              <a:buSzPct val="80000"/>
              <a:buFont typeface="Wingdings 3" panose="05040102010807070707" pitchFamily="18" charset="2"/>
              <a:buChar char=""/>
            </a:pPr>
            <a:r>
              <a:rPr lang="en-US" sz="1900" dirty="0"/>
              <a:t>Nitrogen and hydrogen can be made to react in an industrial chemical process, forming ammonia. The ammonia is used to make ammonium compounds and nitrates, which are sold as fertilisers.</a:t>
            </a:r>
          </a:p>
          <a:p>
            <a:pPr>
              <a:buClr>
                <a:srgbClr val="0070C0"/>
              </a:buClr>
              <a:buSzPct val="80000"/>
            </a:pPr>
            <a:r>
              <a:rPr lang="en-US" sz="1900" b="1" dirty="0">
                <a:solidFill>
                  <a:srgbClr val="C00000"/>
                </a:solidFill>
              </a:rPr>
              <a:t>Nitrogen-fixing bacteria</a:t>
            </a:r>
          </a:p>
          <a:p>
            <a:pPr marL="355600" indent="-355600">
              <a:buClr>
                <a:srgbClr val="0070C0"/>
              </a:buClr>
              <a:buSzPct val="80000"/>
              <a:buFont typeface="Wingdings 3" panose="05040102010807070707" pitchFamily="18" charset="2"/>
              <a:buChar char=""/>
            </a:pPr>
            <a:r>
              <a:rPr lang="en-US" sz="1900" dirty="0"/>
              <a:t>These bacteria live in the soil, or in root nodules (small swellings) on plants like peas, beans and clover. One kind is called Rhizobium (‘</a:t>
            </a:r>
            <a:r>
              <a:rPr lang="en-US" sz="1900" dirty="0" err="1"/>
              <a:t>rhizo</a:t>
            </a:r>
            <a:r>
              <a:rPr lang="en-US" sz="1900" dirty="0"/>
              <a:t>’ means root, ‘</a:t>
            </a:r>
            <a:r>
              <a:rPr lang="en-US" sz="1900" dirty="0" err="1"/>
              <a:t>bium</a:t>
            </a:r>
            <a:r>
              <a:rPr lang="en-US" sz="1900" dirty="0"/>
              <a:t>’ means living). (Note that you do not need to remember this name.) They use nitrogen gas from the air spaces in the soil, and combine it with other substances to make ammonium ions and other compounds.</a:t>
            </a:r>
          </a:p>
        </p:txBody>
      </p:sp>
      <p:sp>
        <p:nvSpPr>
          <p:cNvPr id="4" name="Round Same Side Corner Rectangle 3">
            <a:hlinkClick r:id="" action="ppaction://noaction"/>
          </p:cNvPr>
          <p:cNvSpPr/>
          <p:nvPr/>
        </p:nvSpPr>
        <p:spPr>
          <a:xfrm>
            <a:off x="7067364" y="705600"/>
            <a:ext cx="600980" cy="324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271</a:t>
            </a:r>
            <a:endParaRPr lang="en-GB" sz="960" b="1" dirty="0">
              <a:latin typeface="Arial" panose="020B0604020202020204" pitchFamily="34" charset="0"/>
              <a:cs typeface="Arial" panose="020B0604020202020204" pitchFamily="34" charset="0"/>
            </a:endParaRPr>
          </a:p>
        </p:txBody>
      </p:sp>
      <p:pic>
        <p:nvPicPr>
          <p:cNvPr id="2050" name="Picture 2" descr="Image result for nutrient cycle lightni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228184" y="1124744"/>
            <a:ext cx="2712368" cy="2152673"/>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Artificial fertilisers"/>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6228184" y="3372561"/>
            <a:ext cx="2681762" cy="1568607"/>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Image result for Nitrogen-fixing bacteria"/>
          <p:cNvPicPr>
            <a:picLocks noChangeAspect="1" noChangeArrowheads="1"/>
          </p:cNvPicPr>
          <p:nvPr/>
        </p:nvPicPr>
        <p:blipFill rotWithShape="1">
          <a:blip r:embed="rId5" cstate="print">
            <a:extLst>
              <a:ext uri="{28A0092B-C50C-407E-A947-70E740481C1C}">
                <a14:useLocalDpi xmlns:a14="http://schemas.microsoft.com/office/drawing/2010/main"/>
              </a:ext>
            </a:extLst>
          </a:blip>
          <a:srcRect/>
          <a:stretch/>
        </p:blipFill>
        <p:spPr bwMode="auto">
          <a:xfrm>
            <a:off x="6228185" y="5002147"/>
            <a:ext cx="2678590" cy="1649977"/>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a:hlinkClick r:id="rId6" action="ppaction://hlinksldjump"/>
          </p:cNvPr>
          <p:cNvSpPr/>
          <p:nvPr/>
        </p:nvSpPr>
        <p:spPr>
          <a:xfrm>
            <a:off x="5580112" y="3678123"/>
            <a:ext cx="663964" cy="830997"/>
          </a:xfrm>
          <a:prstGeom prst="rect">
            <a:avLst/>
          </a:prstGeom>
        </p:spPr>
        <p:txBody>
          <a:bodyPr wrap="none">
            <a:spAutoFit/>
          </a:bodyPr>
          <a:lstStyle/>
          <a:p>
            <a:r>
              <a:rPr lang="en-US" sz="4800" b="1" dirty="0" smtClean="0">
                <a:solidFill>
                  <a:srgbClr val="FF0000"/>
                </a:solidFill>
              </a:rPr>
              <a:t>Q</a:t>
            </a:r>
            <a:endParaRPr lang="en-GB" sz="4800" dirty="0">
              <a:solidFill>
                <a:srgbClr val="FF0000"/>
              </a:solidFill>
            </a:endParaRPr>
          </a:p>
        </p:txBody>
      </p:sp>
    </p:spTree>
    <p:extLst>
      <p:ext uri="{BB962C8B-B14F-4D97-AF65-F5344CB8AC3E}">
        <p14:creationId xmlns:p14="http://schemas.microsoft.com/office/powerpoint/2010/main" val="2617708809"/>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20.3 – Nutrient Cycles - Decomposers</a:t>
            </a:r>
            <a:endParaRPr lang="en-US" sz="3600" dirty="0"/>
          </a:p>
        </p:txBody>
      </p:sp>
      <p:sp>
        <p:nvSpPr>
          <p:cNvPr id="4" name="Round Same Side Corner Rectangle 3">
            <a:hlinkClick r:id="" action="ppaction://noaction"/>
          </p:cNvPr>
          <p:cNvSpPr/>
          <p:nvPr/>
        </p:nvSpPr>
        <p:spPr>
          <a:xfrm>
            <a:off x="7067364" y="705600"/>
            <a:ext cx="600980" cy="324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271</a:t>
            </a:r>
            <a:endParaRPr lang="en-GB" sz="960" b="1" dirty="0">
              <a:latin typeface="Arial" panose="020B0604020202020204" pitchFamily="34" charset="0"/>
              <a:cs typeface="Arial" panose="020B0604020202020204" pitchFamily="34" charset="0"/>
            </a:endParaRPr>
          </a:p>
        </p:txBody>
      </p:sp>
      <p:sp>
        <p:nvSpPr>
          <p:cNvPr id="2" name="Rectangle 1"/>
          <p:cNvSpPr/>
          <p:nvPr/>
        </p:nvSpPr>
        <p:spPr>
          <a:xfrm>
            <a:off x="133020" y="6372036"/>
            <a:ext cx="3974165" cy="369332"/>
          </a:xfrm>
          <a:prstGeom prst="rect">
            <a:avLst/>
          </a:prstGeom>
        </p:spPr>
        <p:txBody>
          <a:bodyPr wrap="none">
            <a:spAutoFit/>
          </a:bodyPr>
          <a:lstStyle/>
          <a:p>
            <a:pPr marL="285750" indent="-285750">
              <a:buClr>
                <a:srgbClr val="C00000"/>
              </a:buClr>
              <a:buSzPct val="100000"/>
              <a:buFont typeface="Arial" panose="020B0604020202020204" pitchFamily="34" charset="0"/>
              <a:buChar char="▲"/>
            </a:pPr>
            <a:r>
              <a:rPr lang="en-US" b="1" dirty="0"/>
              <a:t>Figure 20.10 </a:t>
            </a:r>
            <a:r>
              <a:rPr lang="en-US" b="1" dirty="0" smtClean="0"/>
              <a:t>- </a:t>
            </a:r>
            <a:r>
              <a:rPr lang="en-US" dirty="0" smtClean="0"/>
              <a:t>The </a:t>
            </a:r>
            <a:r>
              <a:rPr lang="en-US" dirty="0"/>
              <a:t>nitrogen cycle.</a:t>
            </a:r>
            <a:endParaRPr lang="en-GB" dirty="0"/>
          </a:p>
        </p:txBody>
      </p:sp>
      <p:pic>
        <p:nvPicPr>
          <p:cNvPr id="3" name="Picture 2"/>
          <p:cNvPicPr>
            <a:picLocks noChangeAspect="1"/>
          </p:cNvPicPr>
          <p:nvPr/>
        </p:nvPicPr>
        <p:blipFill rotWithShape="1">
          <a:blip r:embed="rId3" cstate="print">
            <a:lum bright="-47000" contrast="75000"/>
            <a:extLst>
              <a:ext uri="{28A0092B-C50C-407E-A947-70E740481C1C}">
                <a14:useLocalDpi xmlns:a14="http://schemas.microsoft.com/office/drawing/2010/main"/>
              </a:ext>
            </a:extLst>
          </a:blip>
          <a:srcRect r="593"/>
          <a:stretch/>
        </p:blipFill>
        <p:spPr>
          <a:xfrm>
            <a:off x="222757" y="1137150"/>
            <a:ext cx="8597715" cy="5244178"/>
          </a:xfrm>
          <a:prstGeom prst="rect">
            <a:avLst/>
          </a:prstGeom>
        </p:spPr>
      </p:pic>
      <p:sp>
        <p:nvSpPr>
          <p:cNvPr id="10" name="Rectangle 9">
            <a:hlinkClick r:id="rId4" action="ppaction://hlinksldjump"/>
          </p:cNvPr>
          <p:cNvSpPr/>
          <p:nvPr/>
        </p:nvSpPr>
        <p:spPr>
          <a:xfrm>
            <a:off x="8228516" y="5877272"/>
            <a:ext cx="663964" cy="830997"/>
          </a:xfrm>
          <a:prstGeom prst="rect">
            <a:avLst/>
          </a:prstGeom>
        </p:spPr>
        <p:txBody>
          <a:bodyPr wrap="none">
            <a:spAutoFit/>
          </a:bodyPr>
          <a:lstStyle/>
          <a:p>
            <a:r>
              <a:rPr lang="en-US" sz="4800" b="1" dirty="0" smtClean="0">
                <a:solidFill>
                  <a:srgbClr val="FF0000"/>
                </a:solidFill>
              </a:rPr>
              <a:t>Q</a:t>
            </a:r>
            <a:endParaRPr lang="en-GB" sz="4800" dirty="0">
              <a:solidFill>
                <a:srgbClr val="FF0000"/>
              </a:solidFill>
            </a:endParaRPr>
          </a:p>
        </p:txBody>
      </p:sp>
    </p:spTree>
    <p:extLst>
      <p:ext uri="{BB962C8B-B14F-4D97-AF65-F5344CB8AC3E}">
        <p14:creationId xmlns:p14="http://schemas.microsoft.com/office/powerpoint/2010/main" val="3555117612"/>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20.3 – Nutrient Cycles - Decomposers</a:t>
            </a:r>
            <a:endParaRPr lang="en-US" sz="3600" dirty="0"/>
          </a:p>
        </p:txBody>
      </p:sp>
      <p:sp>
        <p:nvSpPr>
          <p:cNvPr id="34" name="Rectangle 33"/>
          <p:cNvSpPr/>
          <p:nvPr/>
        </p:nvSpPr>
        <p:spPr>
          <a:xfrm>
            <a:off x="179513" y="1124744"/>
            <a:ext cx="6336703" cy="5647700"/>
          </a:xfrm>
          <a:prstGeom prst="rect">
            <a:avLst/>
          </a:prstGeom>
        </p:spPr>
        <p:txBody>
          <a:bodyPr wrap="square">
            <a:spAutoFit/>
          </a:bodyPr>
          <a:lstStyle/>
          <a:p>
            <a:pPr marL="355600" indent="-355600">
              <a:buClr>
                <a:srgbClr val="0070C0"/>
              </a:buClr>
              <a:buSzPct val="80000"/>
              <a:buFont typeface="Wingdings 3" panose="05040102010807070707" pitchFamily="18" charset="2"/>
              <a:buChar char=""/>
            </a:pPr>
            <a:r>
              <a:rPr lang="en-US" sz="1900" dirty="0" smtClean="0"/>
              <a:t>Once </a:t>
            </a:r>
            <a:r>
              <a:rPr lang="en-US" sz="1900" dirty="0"/>
              <a:t>the nitrogen has been fixed, it can be used to make proteins. Animals eat the plants, so animals get their nitrogen in the form of proteins.</a:t>
            </a:r>
          </a:p>
          <a:p>
            <a:pPr marL="355600" indent="-355600">
              <a:buClr>
                <a:srgbClr val="0070C0"/>
              </a:buClr>
              <a:buSzPct val="80000"/>
              <a:buFont typeface="Wingdings 3" panose="05040102010807070707" pitchFamily="18" charset="2"/>
              <a:buChar char=""/>
            </a:pPr>
            <a:r>
              <a:rPr lang="en-US" sz="1900" dirty="0"/>
              <a:t>When an animal or plant dies, bacteria and fungi decompose the body. The protein, containing nitrogen, is broken down to ammonium ions and this is released. Another group of bacteria, called nitrifying bacteria, turn these ions into nitrates, which plants can use again.</a:t>
            </a:r>
          </a:p>
          <a:p>
            <a:pPr marL="355600" indent="-355600">
              <a:buClr>
                <a:srgbClr val="0070C0"/>
              </a:buClr>
              <a:buSzPct val="80000"/>
              <a:buFont typeface="Wingdings 3" panose="05040102010807070707" pitchFamily="18" charset="2"/>
              <a:buChar char=""/>
            </a:pPr>
            <a:r>
              <a:rPr lang="en-US" sz="1900" dirty="0"/>
              <a:t>Nitrogen is also returned to the soil when animals excrete nitrogenous waste material, which they have produced by deamination of excess amino acids (page 155). It may be in the form of ammonia or urea. Again, nitrifying bacteria will convert it to nitrates.</a:t>
            </a:r>
          </a:p>
          <a:p>
            <a:pPr marL="355600" indent="-355600">
              <a:buClr>
                <a:srgbClr val="0070C0"/>
              </a:buClr>
              <a:buSzPct val="80000"/>
              <a:buFont typeface="Wingdings 3" panose="05040102010807070707" pitchFamily="18" charset="2"/>
              <a:buChar char=""/>
            </a:pPr>
            <a:r>
              <a:rPr lang="en-US" sz="1900" dirty="0"/>
              <a:t>A third group of bacteria complete the nitrogen cycle. They are called denitrifying bacteria, because they undo the work done by nitrifying bacteria. They turn nitrates and ammonia in the soil into nitrogen gas, which goes into the atmosphere.</a:t>
            </a:r>
          </a:p>
        </p:txBody>
      </p:sp>
      <p:sp>
        <p:nvSpPr>
          <p:cNvPr id="4" name="Round Same Side Corner Rectangle 3">
            <a:hlinkClick r:id="" action="ppaction://noaction"/>
          </p:cNvPr>
          <p:cNvSpPr/>
          <p:nvPr/>
        </p:nvSpPr>
        <p:spPr>
          <a:xfrm>
            <a:off x="7067364" y="705600"/>
            <a:ext cx="600980" cy="324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273</a:t>
            </a:r>
            <a:endParaRPr lang="en-GB" sz="960" b="1" dirty="0">
              <a:latin typeface="Arial" panose="020B0604020202020204" pitchFamily="34" charset="0"/>
              <a:cs typeface="Arial" panose="020B0604020202020204" pitchFamily="34" charset="0"/>
            </a:endParaRPr>
          </a:p>
        </p:txBody>
      </p:sp>
      <p:pic>
        <p:nvPicPr>
          <p:cNvPr id="2" name="Picture 2" descr="Image result for denitrifying bacteria"/>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6516216" y="5279282"/>
            <a:ext cx="2390378" cy="1390077"/>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Image result for cow pat"/>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6516216" y="3442425"/>
            <a:ext cx="2390378" cy="1713748"/>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Image result for ammonium ions"/>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6516216" y="1121601"/>
            <a:ext cx="2376264" cy="2197715"/>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hlinkClick r:id="rId6" action="ppaction://hlinksldjump"/>
          </p:cNvPr>
          <p:cNvSpPr/>
          <p:nvPr/>
        </p:nvSpPr>
        <p:spPr>
          <a:xfrm>
            <a:off x="8228516" y="1052736"/>
            <a:ext cx="663964" cy="830997"/>
          </a:xfrm>
          <a:prstGeom prst="rect">
            <a:avLst/>
          </a:prstGeom>
        </p:spPr>
        <p:txBody>
          <a:bodyPr wrap="none">
            <a:spAutoFit/>
          </a:bodyPr>
          <a:lstStyle/>
          <a:p>
            <a:r>
              <a:rPr lang="en-US" sz="4800" b="1" dirty="0" smtClean="0">
                <a:solidFill>
                  <a:srgbClr val="FF0000"/>
                </a:solidFill>
              </a:rPr>
              <a:t>Q</a:t>
            </a:r>
            <a:endParaRPr lang="en-GB" sz="4800" dirty="0">
              <a:solidFill>
                <a:srgbClr val="FF0000"/>
              </a:solidFill>
            </a:endParaRPr>
          </a:p>
        </p:txBody>
      </p:sp>
    </p:spTree>
    <p:extLst>
      <p:ext uri="{BB962C8B-B14F-4D97-AF65-F5344CB8AC3E}">
        <p14:creationId xmlns:p14="http://schemas.microsoft.com/office/powerpoint/2010/main" val="1223041500"/>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smtClean="0"/>
              <a:t>20.3 – Nutrient Cycles - Decomposers</a:t>
            </a:r>
            <a:endParaRPr lang="en-US" sz="3600" dirty="0"/>
          </a:p>
        </p:txBody>
      </p:sp>
      <p:sp>
        <p:nvSpPr>
          <p:cNvPr id="34" name="Rectangle 33"/>
          <p:cNvSpPr/>
          <p:nvPr/>
        </p:nvSpPr>
        <p:spPr>
          <a:xfrm>
            <a:off x="179513" y="1124744"/>
            <a:ext cx="8712967" cy="2031325"/>
          </a:xfrm>
          <a:prstGeom prst="rect">
            <a:avLst/>
          </a:prstGeom>
        </p:spPr>
        <p:txBody>
          <a:bodyPr wrap="square">
            <a:spAutoFit/>
          </a:bodyPr>
          <a:lstStyle/>
          <a:p>
            <a:pPr>
              <a:buClr>
                <a:srgbClr val="0070C0"/>
              </a:buClr>
              <a:buSzPct val="80000"/>
            </a:pPr>
            <a:r>
              <a:rPr lang="en-US" b="1" dirty="0">
                <a:solidFill>
                  <a:srgbClr val="C00000"/>
                </a:solidFill>
              </a:rPr>
              <a:t>The water cycle</a:t>
            </a:r>
          </a:p>
          <a:p>
            <a:pPr marL="355600" indent="-355600">
              <a:buClr>
                <a:srgbClr val="0070C0"/>
              </a:buClr>
              <a:buSzPct val="80000"/>
              <a:buFont typeface="Wingdings 3" panose="05040102010807070707" pitchFamily="18" charset="2"/>
              <a:buChar char=""/>
            </a:pPr>
            <a:r>
              <a:rPr lang="en-US" dirty="0"/>
              <a:t>Figure </a:t>
            </a:r>
            <a:r>
              <a:rPr lang="en-US" b="1" dirty="0"/>
              <a:t>20.11</a:t>
            </a:r>
            <a:r>
              <a:rPr lang="en-US" dirty="0"/>
              <a:t> shows how water cycles between living organisms and their environment. Living things, especially trees, play a very important role in this cycle. When precipitation occurs, the tree roots absorb water from the soil. </a:t>
            </a:r>
            <a:endParaRPr lang="en-US" dirty="0" smtClean="0"/>
          </a:p>
          <a:p>
            <a:pPr marL="355600" indent="-355600">
              <a:buClr>
                <a:srgbClr val="0070C0"/>
              </a:buClr>
              <a:buSzPct val="80000"/>
              <a:buFont typeface="Wingdings 3" panose="05040102010807070707" pitchFamily="18" charset="2"/>
              <a:buChar char=""/>
            </a:pPr>
            <a:r>
              <a:rPr lang="en-US" dirty="0" smtClean="0"/>
              <a:t>The </a:t>
            </a:r>
            <a:r>
              <a:rPr lang="en-US" dirty="0"/>
              <a:t>water travels up through xylem vessels into the leaves, where some of it evaporates and diffuses out of the stomata as water vapour (</a:t>
            </a:r>
            <a:r>
              <a:rPr lang="en-US" b="1" dirty="0"/>
              <a:t>Figure 8.11 </a:t>
            </a:r>
            <a:r>
              <a:rPr lang="en-US" dirty="0"/>
              <a:t>page 98).</a:t>
            </a:r>
          </a:p>
        </p:txBody>
      </p:sp>
      <p:sp>
        <p:nvSpPr>
          <p:cNvPr id="4" name="Round Same Side Corner Rectangle 3">
            <a:hlinkClick r:id="" action="ppaction://noaction"/>
          </p:cNvPr>
          <p:cNvSpPr/>
          <p:nvPr/>
        </p:nvSpPr>
        <p:spPr>
          <a:xfrm>
            <a:off x="7067364" y="705600"/>
            <a:ext cx="600980" cy="324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272</a:t>
            </a:r>
            <a:endParaRPr lang="en-GB" sz="960" b="1"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cstate="print">
            <a:lum bright="-47000" contrast="75000"/>
            <a:extLst>
              <a:ext uri="{28A0092B-C50C-407E-A947-70E740481C1C}">
                <a14:useLocalDpi xmlns:a14="http://schemas.microsoft.com/office/drawing/2010/main"/>
              </a:ext>
            </a:extLst>
          </a:blip>
          <a:srcRect t="4070" b="8031"/>
          <a:stretch/>
        </p:blipFill>
        <p:spPr>
          <a:xfrm>
            <a:off x="2555777" y="2924944"/>
            <a:ext cx="6336196" cy="3744416"/>
          </a:xfrm>
          <a:prstGeom prst="rect">
            <a:avLst/>
          </a:prstGeom>
        </p:spPr>
      </p:pic>
      <p:sp>
        <p:nvSpPr>
          <p:cNvPr id="9" name="Rectangle 8"/>
          <p:cNvSpPr/>
          <p:nvPr/>
        </p:nvSpPr>
        <p:spPr>
          <a:xfrm>
            <a:off x="179513" y="4077072"/>
            <a:ext cx="2169312" cy="626701"/>
          </a:xfrm>
          <a:prstGeom prst="rect">
            <a:avLst/>
          </a:prstGeom>
        </p:spPr>
        <p:txBody>
          <a:bodyPr wrap="square" lIns="36000" tIns="36000" rIns="36000" bIns="36000">
            <a:spAutoFit/>
          </a:bodyPr>
          <a:lstStyle/>
          <a:p>
            <a:pPr indent="361950">
              <a:buClr>
                <a:srgbClr val="C00000"/>
              </a:buClr>
              <a:buSzPct val="80000"/>
              <a:buFont typeface="Arial" panose="020B0604020202020204" pitchFamily="34" charset="0"/>
              <a:buChar char="►"/>
            </a:pPr>
            <a:r>
              <a:rPr lang="en-US" b="1" dirty="0"/>
              <a:t>Figure </a:t>
            </a:r>
            <a:r>
              <a:rPr lang="en-US" b="1" dirty="0" smtClean="0"/>
              <a:t>20.11 – </a:t>
            </a:r>
            <a:r>
              <a:rPr lang="en-US" dirty="0" smtClean="0"/>
              <a:t>the water cycle</a:t>
            </a:r>
            <a:endParaRPr lang="en-GB" dirty="0"/>
          </a:p>
        </p:txBody>
      </p:sp>
      <p:sp>
        <p:nvSpPr>
          <p:cNvPr id="10" name="TextBox 9">
            <a:hlinkClick r:id="rId4" action="ppaction://hlinkfile"/>
          </p:cNvPr>
          <p:cNvSpPr txBox="1"/>
          <p:nvPr/>
        </p:nvSpPr>
        <p:spPr>
          <a:xfrm>
            <a:off x="179512" y="6162973"/>
            <a:ext cx="2169312"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000" b="1" dirty="0" smtClean="0"/>
              <a:t>The Water Cycle</a:t>
            </a:r>
            <a:endParaRPr lang="en-GB" sz="2000" b="1" dirty="0"/>
          </a:p>
        </p:txBody>
      </p:sp>
      <p:sp>
        <p:nvSpPr>
          <p:cNvPr id="11" name="Rectangle 10">
            <a:hlinkClick r:id="rId5" action="ppaction://hlinksldjump"/>
          </p:cNvPr>
          <p:cNvSpPr/>
          <p:nvPr/>
        </p:nvSpPr>
        <p:spPr>
          <a:xfrm>
            <a:off x="8300524" y="1085835"/>
            <a:ext cx="663964" cy="830997"/>
          </a:xfrm>
          <a:prstGeom prst="rect">
            <a:avLst/>
          </a:prstGeom>
        </p:spPr>
        <p:txBody>
          <a:bodyPr wrap="none">
            <a:spAutoFit/>
          </a:bodyPr>
          <a:lstStyle/>
          <a:p>
            <a:r>
              <a:rPr lang="en-US" sz="4800" b="1" dirty="0" smtClean="0">
                <a:solidFill>
                  <a:srgbClr val="FF0000"/>
                </a:solidFill>
              </a:rPr>
              <a:t>Q</a:t>
            </a:r>
            <a:endParaRPr lang="en-GB" sz="4800" dirty="0">
              <a:solidFill>
                <a:srgbClr val="FF0000"/>
              </a:solidFill>
            </a:endParaRPr>
          </a:p>
        </p:txBody>
      </p:sp>
    </p:spTree>
    <p:extLst>
      <p:ext uri="{BB962C8B-B14F-4D97-AF65-F5344CB8AC3E}">
        <p14:creationId xmlns:p14="http://schemas.microsoft.com/office/powerpoint/2010/main" val="3991902522"/>
      </p:ext>
    </p:extLst>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20.4 – Population Size</a:t>
            </a:r>
            <a:endParaRPr lang="en-US" sz="4000" dirty="0"/>
          </a:p>
        </p:txBody>
      </p:sp>
      <p:sp>
        <p:nvSpPr>
          <p:cNvPr id="34" name="Rectangle 33"/>
          <p:cNvSpPr/>
          <p:nvPr/>
        </p:nvSpPr>
        <p:spPr>
          <a:xfrm>
            <a:off x="179513" y="1124744"/>
            <a:ext cx="4968551" cy="5632311"/>
          </a:xfrm>
          <a:prstGeom prst="rect">
            <a:avLst/>
          </a:prstGeom>
        </p:spPr>
        <p:txBody>
          <a:bodyPr wrap="square">
            <a:spAutoFit/>
          </a:bodyPr>
          <a:lstStyle/>
          <a:p>
            <a:pPr>
              <a:buClr>
                <a:srgbClr val="0070C0"/>
              </a:buClr>
              <a:buSzPct val="80000"/>
            </a:pPr>
            <a:r>
              <a:rPr lang="en-US" sz="2000" b="1" dirty="0" smtClean="0">
                <a:solidFill>
                  <a:srgbClr val="C00000"/>
                </a:solidFill>
              </a:rPr>
              <a:t>Population </a:t>
            </a:r>
            <a:r>
              <a:rPr lang="en-US" sz="2000" b="1" dirty="0">
                <a:solidFill>
                  <a:srgbClr val="C00000"/>
                </a:solidFill>
              </a:rPr>
              <a:t>size</a:t>
            </a:r>
          </a:p>
          <a:p>
            <a:pPr marL="355600" indent="-355600">
              <a:buClr>
                <a:srgbClr val="0070C0"/>
              </a:buClr>
              <a:buSzPct val="80000"/>
              <a:buFont typeface="Wingdings 3" panose="05040102010807070707" pitchFamily="18" charset="2"/>
              <a:buChar char=""/>
            </a:pPr>
            <a:r>
              <a:rPr lang="en-US" sz="2000" dirty="0"/>
              <a:t>We have seen that a population is all the individuals of a particular species that live together in a habitat. In this section, we will look at how and why population sizes change, and begin to consider the implication of Earth’s rapidly increasing human population.</a:t>
            </a:r>
          </a:p>
          <a:p>
            <a:pPr marL="355600" indent="-355600">
              <a:buClr>
                <a:srgbClr val="0070C0"/>
              </a:buClr>
              <a:buSzPct val="80000"/>
              <a:buFont typeface="Wingdings 3" panose="05040102010807070707" pitchFamily="18" charset="2"/>
              <a:buChar char=""/>
            </a:pPr>
            <a:r>
              <a:rPr lang="en-US" sz="2000" dirty="0"/>
              <a:t>Most populations tend to stay roughly the same size over a period of time. They may go up and down (fluctuate) but the average population will probably stay the same over a number of years. The population of greenfly in a garden, for example, might be much greater one year than the next. But their numbers will almost certainly be back to normal in a year or so</a:t>
            </a:r>
            <a:r>
              <a:rPr lang="en-US" sz="2000" dirty="0" smtClean="0"/>
              <a:t>.</a:t>
            </a:r>
            <a:endParaRPr lang="en-US" sz="2000" dirty="0"/>
          </a:p>
        </p:txBody>
      </p:sp>
      <p:sp>
        <p:nvSpPr>
          <p:cNvPr id="4" name="Round Same Side Corner Rectangle 3">
            <a:hlinkClick r:id="" action="ppaction://noaction"/>
          </p:cNvPr>
          <p:cNvSpPr/>
          <p:nvPr/>
        </p:nvSpPr>
        <p:spPr>
          <a:xfrm>
            <a:off x="7067364" y="705600"/>
            <a:ext cx="600980" cy="324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272</a:t>
            </a:r>
            <a:endParaRPr lang="en-GB" sz="960" b="1" dirty="0">
              <a:latin typeface="Arial" panose="020B0604020202020204" pitchFamily="34" charset="0"/>
              <a:cs typeface="Arial" panose="020B0604020202020204" pitchFamily="34" charset="0"/>
            </a:endParaRPr>
          </a:p>
        </p:txBody>
      </p:sp>
      <p:pic>
        <p:nvPicPr>
          <p:cNvPr id="6146" name="Picture 2" descr="Image result for population growth"/>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5148064" y="1126709"/>
            <a:ext cx="3672408" cy="2468707"/>
          </a:xfrm>
          <a:prstGeom prst="rect">
            <a:avLst/>
          </a:prstGeom>
          <a:noFill/>
          <a:extLst>
            <a:ext uri="{909E8E84-426E-40DD-AFC4-6F175D3DCCD1}">
              <a14:hiddenFill xmlns:a14="http://schemas.microsoft.com/office/drawing/2010/main">
                <a:solidFill>
                  <a:srgbClr val="FFFFFF"/>
                </a:solidFill>
              </a14:hiddenFill>
            </a:ext>
          </a:extLst>
        </p:spPr>
      </p:pic>
      <p:pic>
        <p:nvPicPr>
          <p:cNvPr id="6152" name="Picture 8" descr="Image result for population growth"/>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5148064" y="3692525"/>
            <a:ext cx="3672408" cy="2904827"/>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a:hlinkClick r:id="rId5" action="ppaction://hlinksldjump"/>
          </p:cNvPr>
          <p:cNvSpPr/>
          <p:nvPr/>
        </p:nvSpPr>
        <p:spPr>
          <a:xfrm>
            <a:off x="8228516" y="3678123"/>
            <a:ext cx="663964" cy="830997"/>
          </a:xfrm>
          <a:prstGeom prst="rect">
            <a:avLst/>
          </a:prstGeom>
        </p:spPr>
        <p:txBody>
          <a:bodyPr wrap="none">
            <a:spAutoFit/>
          </a:bodyPr>
          <a:lstStyle/>
          <a:p>
            <a:r>
              <a:rPr lang="en-US" sz="4800" b="1" dirty="0" smtClean="0">
                <a:solidFill>
                  <a:srgbClr val="FF0000"/>
                </a:solidFill>
              </a:rPr>
              <a:t>Q</a:t>
            </a:r>
            <a:endParaRPr lang="en-GB" sz="4800" dirty="0">
              <a:solidFill>
                <a:srgbClr val="FF0000"/>
              </a:solidFill>
            </a:endParaRPr>
          </a:p>
        </p:txBody>
      </p:sp>
    </p:spTree>
    <p:extLst>
      <p:ext uri="{BB962C8B-B14F-4D97-AF65-F5344CB8AC3E}">
        <p14:creationId xmlns:p14="http://schemas.microsoft.com/office/powerpoint/2010/main" val="3272674768"/>
      </p:ext>
    </p:extLst>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20.4 – Population Size</a:t>
            </a:r>
            <a:endParaRPr lang="en-US" sz="4000" dirty="0"/>
          </a:p>
        </p:txBody>
      </p:sp>
      <p:sp>
        <p:nvSpPr>
          <p:cNvPr id="34" name="Rectangle 33"/>
          <p:cNvSpPr/>
          <p:nvPr/>
        </p:nvSpPr>
        <p:spPr>
          <a:xfrm>
            <a:off x="179513" y="1124744"/>
            <a:ext cx="8712967" cy="5549211"/>
          </a:xfrm>
          <a:prstGeom prst="rect">
            <a:avLst/>
          </a:prstGeom>
        </p:spPr>
        <p:txBody>
          <a:bodyPr wrap="square">
            <a:spAutoFit/>
          </a:bodyPr>
          <a:lstStyle/>
          <a:p>
            <a:pPr>
              <a:buClr>
                <a:srgbClr val="0070C0"/>
              </a:buClr>
              <a:buSzPct val="80000"/>
            </a:pPr>
            <a:r>
              <a:rPr lang="en-US" sz="1970" b="1" dirty="0" smtClean="0">
                <a:solidFill>
                  <a:srgbClr val="C00000"/>
                </a:solidFill>
              </a:rPr>
              <a:t>Birth </a:t>
            </a:r>
            <a:r>
              <a:rPr lang="en-US" sz="1970" b="1" dirty="0">
                <a:solidFill>
                  <a:srgbClr val="C00000"/>
                </a:solidFill>
              </a:rPr>
              <a:t>rate and death rate</a:t>
            </a:r>
          </a:p>
          <a:p>
            <a:pPr marL="355600" indent="-355600">
              <a:buClr>
                <a:srgbClr val="0070C0"/>
              </a:buClr>
              <a:buSzPct val="80000"/>
              <a:buFont typeface="Wingdings 3" panose="05040102010807070707" pitchFamily="18" charset="2"/>
              <a:buChar char=""/>
            </a:pPr>
            <a:r>
              <a:rPr lang="en-US" sz="1970" dirty="0"/>
              <a:t>The size of a population depends on how many individuals leave the population, and how many enter it.</a:t>
            </a:r>
          </a:p>
          <a:p>
            <a:pPr marL="355600" indent="-355600">
              <a:buClr>
                <a:srgbClr val="0070C0"/>
              </a:buClr>
              <a:buSzPct val="80000"/>
              <a:buFont typeface="Wingdings 3" panose="05040102010807070707" pitchFamily="18" charset="2"/>
              <a:buChar char=""/>
            </a:pPr>
            <a:r>
              <a:rPr lang="en-US" sz="1970" dirty="0"/>
              <a:t>Individuals leave a population when they die, or when they migrate to another population. Individuals enter a population when they are born, or when they migrate into the population from elsewhere. Usually, births and deaths are more important in determining population sizes than immigration and emigration.</a:t>
            </a:r>
          </a:p>
          <a:p>
            <a:pPr marL="355600" indent="-355600">
              <a:buClr>
                <a:srgbClr val="0070C0"/>
              </a:buClr>
              <a:buSzPct val="80000"/>
              <a:buFont typeface="Wingdings 3" panose="05040102010807070707" pitchFamily="18" charset="2"/>
              <a:buChar char=""/>
            </a:pPr>
            <a:r>
              <a:rPr lang="en-US" sz="1970" dirty="0"/>
              <a:t>A population increases if new individuals are born faster than the old ones die - that is, when the birth rate is greater than the death rate. If birth rate is less than death rate, then the population will decrease. If birth rate and death rate are equal, the population will stay the same size.</a:t>
            </a:r>
          </a:p>
          <a:p>
            <a:pPr marL="355600" indent="-355600">
              <a:buClr>
                <a:srgbClr val="0070C0"/>
              </a:buClr>
              <a:buSzPct val="80000"/>
              <a:buFont typeface="Wingdings 3" panose="05040102010807070707" pitchFamily="18" charset="2"/>
              <a:buChar char=""/>
            </a:pPr>
            <a:r>
              <a:rPr lang="en-US" sz="1970" dirty="0"/>
              <a:t>This explains why we are not knee-deep in greenfly. Although the greenfly population’s birth rate is enormous, the death rate is also enormous. Greenfly are eaten by ladybirds and birds, and sprayed with pesticides by gardeners and farmers. Over a period of time, the greenfly’s birth and death rates stay about the same, so the population doesn’t change very much.</a:t>
            </a:r>
          </a:p>
        </p:txBody>
      </p:sp>
      <p:sp>
        <p:nvSpPr>
          <p:cNvPr id="4" name="Round Same Side Corner Rectangle 3">
            <a:hlinkClick r:id="" action="ppaction://noaction"/>
          </p:cNvPr>
          <p:cNvSpPr/>
          <p:nvPr/>
        </p:nvSpPr>
        <p:spPr>
          <a:xfrm>
            <a:off x="7067364" y="705600"/>
            <a:ext cx="600980" cy="324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273</a:t>
            </a:r>
            <a:endParaRPr lang="en-GB" sz="960" b="1" dirty="0">
              <a:latin typeface="Arial" panose="020B0604020202020204" pitchFamily="34" charset="0"/>
              <a:cs typeface="Arial" panose="020B0604020202020204" pitchFamily="34" charset="0"/>
            </a:endParaRPr>
          </a:p>
        </p:txBody>
      </p:sp>
      <p:sp>
        <p:nvSpPr>
          <p:cNvPr id="7" name="Rectangle 6">
            <a:hlinkClick r:id="rId3" action="ppaction://hlinksldjump"/>
          </p:cNvPr>
          <p:cNvSpPr/>
          <p:nvPr/>
        </p:nvSpPr>
        <p:spPr>
          <a:xfrm>
            <a:off x="8228516" y="2996952"/>
            <a:ext cx="663964" cy="830997"/>
          </a:xfrm>
          <a:prstGeom prst="rect">
            <a:avLst/>
          </a:prstGeom>
        </p:spPr>
        <p:txBody>
          <a:bodyPr wrap="none">
            <a:spAutoFit/>
          </a:bodyPr>
          <a:lstStyle/>
          <a:p>
            <a:r>
              <a:rPr lang="en-US" sz="4800" b="1" dirty="0" smtClean="0">
                <a:solidFill>
                  <a:srgbClr val="FF0000"/>
                </a:solidFill>
              </a:rPr>
              <a:t>Q</a:t>
            </a:r>
            <a:endParaRPr lang="en-GB" sz="4800" dirty="0">
              <a:solidFill>
                <a:srgbClr val="FF0000"/>
              </a:solidFill>
            </a:endParaRPr>
          </a:p>
        </p:txBody>
      </p:sp>
    </p:spTree>
    <p:extLst>
      <p:ext uri="{BB962C8B-B14F-4D97-AF65-F5344CB8AC3E}">
        <p14:creationId xmlns:p14="http://schemas.microsoft.com/office/powerpoint/2010/main" val="2203145717"/>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Assessment Objectives</a:t>
            </a:r>
            <a:endParaRPr lang="en-GB" b="1" dirty="0" smtClean="0"/>
          </a:p>
        </p:txBody>
      </p:sp>
      <p:sp>
        <p:nvSpPr>
          <p:cNvPr id="34" name="Rectangle 33"/>
          <p:cNvSpPr/>
          <p:nvPr/>
        </p:nvSpPr>
        <p:spPr>
          <a:xfrm>
            <a:off x="179512" y="1124744"/>
            <a:ext cx="8640960" cy="5632311"/>
          </a:xfrm>
          <a:prstGeom prst="rect">
            <a:avLst/>
          </a:prstGeom>
        </p:spPr>
        <p:txBody>
          <a:bodyPr wrap="square">
            <a:spAutoFit/>
          </a:bodyPr>
          <a:lstStyle/>
          <a:p>
            <a:pPr>
              <a:buClr>
                <a:srgbClr val="0070C0"/>
              </a:buClr>
            </a:pPr>
            <a:r>
              <a:rPr lang="en-US" sz="2000" b="1" dirty="0" smtClean="0"/>
              <a:t>AO1 </a:t>
            </a:r>
            <a:r>
              <a:rPr lang="en-US" sz="2000" b="1" dirty="0"/>
              <a:t>Knowledge with understanding</a:t>
            </a:r>
          </a:p>
          <a:p>
            <a:pPr>
              <a:buClr>
                <a:srgbClr val="0070C0"/>
              </a:buClr>
            </a:pPr>
            <a:r>
              <a:rPr lang="en-US" sz="2000" dirty="0"/>
              <a:t>Candidates should be able to demonstrate knowledge and understanding of:</a:t>
            </a:r>
          </a:p>
          <a:p>
            <a:pPr marL="342900" indent="-342900">
              <a:buClr>
                <a:srgbClr val="0070C0"/>
              </a:buClr>
              <a:buFont typeface="Arial" panose="020B0604020202020204" pitchFamily="34" charset="0"/>
              <a:buChar char="•"/>
            </a:pPr>
            <a:r>
              <a:rPr lang="en-US" sz="2000" dirty="0" smtClean="0"/>
              <a:t>scientific </a:t>
            </a:r>
            <a:r>
              <a:rPr lang="en-US" sz="2000" dirty="0"/>
              <a:t>phenomena, facts, laws, definitions, concepts and theories</a:t>
            </a:r>
          </a:p>
          <a:p>
            <a:pPr marL="342900" indent="-342900">
              <a:buClr>
                <a:srgbClr val="0070C0"/>
              </a:buClr>
              <a:buFont typeface="Arial" panose="020B0604020202020204" pitchFamily="34" charset="0"/>
              <a:buChar char="•"/>
            </a:pPr>
            <a:r>
              <a:rPr lang="en-US" sz="2000" dirty="0" smtClean="0"/>
              <a:t>scientific </a:t>
            </a:r>
            <a:r>
              <a:rPr lang="en-US" sz="2000" dirty="0"/>
              <a:t>vocabulary, terminology and conventions (including symbols, quantities and units)</a:t>
            </a:r>
          </a:p>
          <a:p>
            <a:pPr marL="342900" indent="-342900">
              <a:buClr>
                <a:srgbClr val="0070C0"/>
              </a:buClr>
              <a:buFont typeface="Arial" panose="020B0604020202020204" pitchFamily="34" charset="0"/>
              <a:buChar char="•"/>
            </a:pPr>
            <a:r>
              <a:rPr lang="en-US" sz="2000" dirty="0" smtClean="0"/>
              <a:t>scientific </a:t>
            </a:r>
            <a:r>
              <a:rPr lang="en-US" sz="2000" dirty="0"/>
              <a:t>instruments and apparatus, including techniques of operation and aspects of safety</a:t>
            </a:r>
          </a:p>
          <a:p>
            <a:pPr marL="342900" indent="-342900">
              <a:buClr>
                <a:srgbClr val="0070C0"/>
              </a:buClr>
              <a:buFont typeface="Arial" panose="020B0604020202020204" pitchFamily="34" charset="0"/>
              <a:buChar char="•"/>
            </a:pPr>
            <a:r>
              <a:rPr lang="en-US" sz="2000" dirty="0" smtClean="0"/>
              <a:t>scientific </a:t>
            </a:r>
            <a:r>
              <a:rPr lang="en-US" sz="2000" dirty="0"/>
              <a:t>and technological applications with their social, economic and environmental implications.</a:t>
            </a:r>
          </a:p>
          <a:p>
            <a:pPr>
              <a:buClr>
                <a:srgbClr val="0070C0"/>
              </a:buClr>
            </a:pPr>
            <a:r>
              <a:rPr lang="en-US" sz="2000" dirty="0" smtClean="0"/>
              <a:t>Subject </a:t>
            </a:r>
            <a:r>
              <a:rPr lang="en-US" sz="2000" dirty="0"/>
              <a:t>content defines the factual material that candidates may be required to recall and explain. Candidates </a:t>
            </a:r>
            <a:r>
              <a:rPr lang="en-US" sz="2000" dirty="0" smtClean="0"/>
              <a:t>will also </a:t>
            </a:r>
            <a:r>
              <a:rPr lang="en-US" sz="2000" dirty="0"/>
              <a:t>be asked questions that require them to apply this material to unfamiliar contexts and to apply </a:t>
            </a:r>
            <a:r>
              <a:rPr lang="en-US" sz="2000" dirty="0" smtClean="0"/>
              <a:t>knowledge from </a:t>
            </a:r>
            <a:r>
              <a:rPr lang="en-US" sz="2000" dirty="0"/>
              <a:t>one area of the syllabus to another.</a:t>
            </a:r>
          </a:p>
          <a:p>
            <a:pPr>
              <a:buClr>
                <a:srgbClr val="0070C0"/>
              </a:buClr>
            </a:pPr>
            <a:r>
              <a:rPr lang="en-US" sz="2000" dirty="0"/>
              <a:t>Questions testing this objective will often begin with one of the following words: define, state, describe, </a:t>
            </a:r>
            <a:r>
              <a:rPr lang="en-US" sz="2000" dirty="0" smtClean="0"/>
              <a:t>explain (using </a:t>
            </a:r>
            <a:r>
              <a:rPr lang="en-US" sz="2000" dirty="0"/>
              <a:t>your knowledge and understanding) or outline (see the Glossary of terms used in science papers).</a:t>
            </a:r>
          </a:p>
        </p:txBody>
      </p:sp>
    </p:spTree>
    <p:extLst>
      <p:ext uri="{BB962C8B-B14F-4D97-AF65-F5344CB8AC3E}">
        <p14:creationId xmlns:p14="http://schemas.microsoft.com/office/powerpoint/2010/main" val="1321932411"/>
      </p:ext>
    </p:extLst>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20.4 – Population Size - Factors</a:t>
            </a:r>
            <a:endParaRPr lang="en-US" sz="4000" dirty="0"/>
          </a:p>
        </p:txBody>
      </p:sp>
      <p:sp>
        <p:nvSpPr>
          <p:cNvPr id="34" name="Rectangle 33"/>
          <p:cNvSpPr/>
          <p:nvPr/>
        </p:nvSpPr>
        <p:spPr>
          <a:xfrm>
            <a:off x="179513" y="1124744"/>
            <a:ext cx="4824535" cy="5940088"/>
          </a:xfrm>
          <a:prstGeom prst="rect">
            <a:avLst/>
          </a:prstGeom>
        </p:spPr>
        <p:txBody>
          <a:bodyPr wrap="square">
            <a:spAutoFit/>
          </a:bodyPr>
          <a:lstStyle/>
          <a:p>
            <a:pPr>
              <a:buClr>
                <a:srgbClr val="0070C0"/>
              </a:buClr>
              <a:buSzPct val="80000"/>
            </a:pPr>
            <a:r>
              <a:rPr lang="en-US" sz="1830" b="1" dirty="0" smtClean="0">
                <a:solidFill>
                  <a:srgbClr val="C00000"/>
                </a:solidFill>
              </a:rPr>
              <a:t>Factors </a:t>
            </a:r>
            <a:r>
              <a:rPr lang="en-US" sz="1830" b="1" dirty="0">
                <a:solidFill>
                  <a:srgbClr val="C00000"/>
                </a:solidFill>
              </a:rPr>
              <a:t>affecting population growth</a:t>
            </a:r>
          </a:p>
          <a:p>
            <a:pPr marL="355600" indent="-355600">
              <a:buClr>
                <a:srgbClr val="0070C0"/>
              </a:buClr>
              <a:buSzPct val="80000"/>
              <a:buFont typeface="Wingdings 3" panose="05040102010807070707" pitchFamily="18" charset="2"/>
              <a:buChar char=""/>
            </a:pPr>
            <a:r>
              <a:rPr lang="en-US" sz="1830" dirty="0"/>
              <a:t>By looking at changes in population sizes in other organisms, we can learn quite a lot about our own.</a:t>
            </a:r>
          </a:p>
          <a:p>
            <a:pPr marL="355600" indent="-355600">
              <a:buClr>
                <a:srgbClr val="0070C0"/>
              </a:buClr>
              <a:buSzPct val="80000"/>
              <a:buFont typeface="Wingdings 3" panose="05040102010807070707" pitchFamily="18" charset="2"/>
              <a:buChar char=""/>
            </a:pPr>
            <a:r>
              <a:rPr lang="en-US" sz="1830" dirty="0" smtClean="0"/>
              <a:t>Many experiments on population sizes have been done on organisms like bacteria and yeast, because they reproduce quickly and are easy to grow. </a:t>
            </a:r>
          </a:p>
          <a:p>
            <a:pPr marL="355600" indent="-355600">
              <a:buClr>
                <a:srgbClr val="0070C0"/>
              </a:buClr>
              <a:buSzPct val="80000"/>
              <a:buFont typeface="Wingdings 3" panose="05040102010807070707" pitchFamily="18" charset="2"/>
              <a:buChar char=""/>
            </a:pPr>
            <a:r>
              <a:rPr lang="en-US" sz="1830" dirty="0" smtClean="0"/>
              <a:t>Figure </a:t>
            </a:r>
            <a:r>
              <a:rPr lang="en-US" sz="1830" b="1" dirty="0" smtClean="0"/>
              <a:t>20.12</a:t>
            </a:r>
            <a:r>
              <a:rPr lang="en-US" sz="1830" dirty="0" smtClean="0"/>
              <a:t> shows the results of an experiment in which a few yeast cells are put into a container of nutrient broth. The cells feed on the broth, grow and reproduce. The numbers of yeast cells are counted every few hours.</a:t>
            </a:r>
          </a:p>
          <a:p>
            <a:pPr marL="355600" indent="-355600">
              <a:buClr>
                <a:srgbClr val="0070C0"/>
              </a:buClr>
              <a:buSzPct val="80000"/>
              <a:buFont typeface="Wingdings 3" panose="05040102010807070707" pitchFamily="18" charset="2"/>
              <a:buChar char=""/>
            </a:pPr>
            <a:r>
              <a:rPr lang="en-US" sz="1830" dirty="0"/>
              <a:t>At the beginning of the experiment, the population </a:t>
            </a:r>
            <a:r>
              <a:rPr lang="en-US" sz="1830" dirty="0" smtClean="0"/>
              <a:t>only </a:t>
            </a:r>
            <a:r>
              <a:rPr lang="en-US" sz="1830" dirty="0"/>
              <a:t>grows quite slowly, because there are not many cells there to reproduce. They also need time to adjust to the new conditions. This is called the </a:t>
            </a:r>
            <a:r>
              <a:rPr lang="en-US" sz="1830" b="1" dirty="0">
                <a:solidFill>
                  <a:srgbClr val="FF0000"/>
                </a:solidFill>
              </a:rPr>
              <a:t>lag phase</a:t>
            </a:r>
            <a:r>
              <a:rPr lang="en-US" sz="1830" dirty="0"/>
              <a:t>.</a:t>
            </a:r>
          </a:p>
        </p:txBody>
      </p:sp>
      <p:sp>
        <p:nvSpPr>
          <p:cNvPr id="4" name="Round Same Side Corner Rectangle 3">
            <a:hlinkClick r:id="" action="ppaction://noaction"/>
          </p:cNvPr>
          <p:cNvSpPr/>
          <p:nvPr/>
        </p:nvSpPr>
        <p:spPr>
          <a:xfrm>
            <a:off x="7067364" y="705600"/>
            <a:ext cx="600980" cy="324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273</a:t>
            </a:r>
            <a:endParaRPr lang="en-GB" sz="960" b="1" dirty="0">
              <a:latin typeface="Arial" panose="020B0604020202020204" pitchFamily="34" charset="0"/>
              <a:cs typeface="Arial" panose="020B0604020202020204" pitchFamily="34" charset="0"/>
            </a:endParaRPr>
          </a:p>
        </p:txBody>
      </p:sp>
      <p:sp>
        <p:nvSpPr>
          <p:cNvPr id="2" name="Rectangle 1"/>
          <p:cNvSpPr/>
          <p:nvPr/>
        </p:nvSpPr>
        <p:spPr>
          <a:xfrm>
            <a:off x="5004048" y="3645024"/>
            <a:ext cx="3888432" cy="646331"/>
          </a:xfrm>
          <a:prstGeom prst="rect">
            <a:avLst/>
          </a:prstGeom>
        </p:spPr>
        <p:txBody>
          <a:bodyPr wrap="square">
            <a:spAutoFit/>
          </a:bodyPr>
          <a:lstStyle/>
          <a:p>
            <a:pPr indent="361950">
              <a:buClr>
                <a:srgbClr val="C00000"/>
              </a:buClr>
              <a:buSzPct val="80000"/>
              <a:buFont typeface="Arial" panose="020B0604020202020204" pitchFamily="34" charset="0"/>
              <a:buChar char="▲"/>
            </a:pPr>
            <a:r>
              <a:rPr lang="en-US" b="1" dirty="0"/>
              <a:t>Figure 20.12 </a:t>
            </a:r>
            <a:r>
              <a:rPr lang="en-US" b="1" dirty="0" smtClean="0"/>
              <a:t>- </a:t>
            </a:r>
            <a:r>
              <a:rPr lang="en-US" dirty="0" smtClean="0"/>
              <a:t>The </a:t>
            </a:r>
            <a:r>
              <a:rPr lang="en-US" dirty="0"/>
              <a:t>growth of a population of yeast.</a:t>
            </a:r>
            <a:endParaRPr lang="en-GB" dirty="0"/>
          </a:p>
        </p:txBody>
      </p:sp>
      <p:pic>
        <p:nvPicPr>
          <p:cNvPr id="3" name="Picture 2"/>
          <p:cNvPicPr>
            <a:picLocks noChangeAspect="1"/>
          </p:cNvPicPr>
          <p:nvPr/>
        </p:nvPicPr>
        <p:blipFill rotWithShape="1">
          <a:blip r:embed="rId3" cstate="print">
            <a:lum bright="-47000" contrast="75000"/>
            <a:extLst>
              <a:ext uri="{28A0092B-C50C-407E-A947-70E740481C1C}">
                <a14:useLocalDpi xmlns:a14="http://schemas.microsoft.com/office/drawing/2010/main"/>
              </a:ext>
            </a:extLst>
          </a:blip>
          <a:srcRect/>
          <a:stretch/>
        </p:blipFill>
        <p:spPr>
          <a:xfrm>
            <a:off x="5004048" y="1147819"/>
            <a:ext cx="3888432" cy="2331901"/>
          </a:xfrm>
          <a:prstGeom prst="rect">
            <a:avLst/>
          </a:prstGeom>
        </p:spPr>
      </p:pic>
      <p:pic>
        <p:nvPicPr>
          <p:cNvPr id="8194" name="Picture 2" descr="Image result for birth and death rate"/>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l="5999" t="4546" r="2618" b="5680"/>
          <a:stretch/>
        </p:blipFill>
        <p:spPr bwMode="auto">
          <a:xfrm>
            <a:off x="5004048" y="4365104"/>
            <a:ext cx="3888432" cy="2132768"/>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hlinkClick r:id="rId5" action="ppaction://hlinksldjump"/>
          </p:cNvPr>
          <p:cNvSpPr/>
          <p:nvPr/>
        </p:nvSpPr>
        <p:spPr>
          <a:xfrm>
            <a:off x="8228516" y="4005064"/>
            <a:ext cx="663964" cy="830997"/>
          </a:xfrm>
          <a:prstGeom prst="rect">
            <a:avLst/>
          </a:prstGeom>
        </p:spPr>
        <p:txBody>
          <a:bodyPr wrap="none">
            <a:spAutoFit/>
          </a:bodyPr>
          <a:lstStyle/>
          <a:p>
            <a:r>
              <a:rPr lang="en-US" sz="4800" b="1" dirty="0" smtClean="0">
                <a:solidFill>
                  <a:srgbClr val="FF0000"/>
                </a:solidFill>
              </a:rPr>
              <a:t>Q</a:t>
            </a:r>
            <a:endParaRPr lang="en-GB" sz="4800" dirty="0">
              <a:solidFill>
                <a:srgbClr val="FF0000"/>
              </a:solidFill>
            </a:endParaRPr>
          </a:p>
        </p:txBody>
      </p:sp>
    </p:spTree>
    <p:extLst>
      <p:ext uri="{BB962C8B-B14F-4D97-AF65-F5344CB8AC3E}">
        <p14:creationId xmlns:p14="http://schemas.microsoft.com/office/powerpoint/2010/main" val="3794962861"/>
      </p:ext>
    </p:extLst>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20.4 – Population Size - Factors</a:t>
            </a:r>
            <a:endParaRPr lang="en-US" sz="4000" dirty="0"/>
          </a:p>
        </p:txBody>
      </p:sp>
      <p:sp>
        <p:nvSpPr>
          <p:cNvPr id="34" name="Rectangle 33"/>
          <p:cNvSpPr/>
          <p:nvPr/>
        </p:nvSpPr>
        <p:spPr>
          <a:xfrm>
            <a:off x="179513" y="1124744"/>
            <a:ext cx="4824535" cy="5647700"/>
          </a:xfrm>
          <a:prstGeom prst="rect">
            <a:avLst/>
          </a:prstGeom>
        </p:spPr>
        <p:txBody>
          <a:bodyPr wrap="square">
            <a:spAutoFit/>
          </a:bodyPr>
          <a:lstStyle/>
          <a:p>
            <a:pPr>
              <a:buClr>
                <a:srgbClr val="0070C0"/>
              </a:buClr>
              <a:buSzPct val="80000"/>
            </a:pPr>
            <a:r>
              <a:rPr lang="en-US" sz="1900" b="1" dirty="0" smtClean="0">
                <a:solidFill>
                  <a:srgbClr val="C00000"/>
                </a:solidFill>
              </a:rPr>
              <a:t>Factors </a:t>
            </a:r>
            <a:r>
              <a:rPr lang="en-US" sz="1900" b="1" dirty="0">
                <a:solidFill>
                  <a:srgbClr val="C00000"/>
                </a:solidFill>
              </a:rPr>
              <a:t>affecting population growth</a:t>
            </a:r>
          </a:p>
          <a:p>
            <a:pPr marL="355600" indent="-355600">
              <a:buClr>
                <a:srgbClr val="0070C0"/>
              </a:buClr>
              <a:buSzPct val="80000"/>
              <a:buFont typeface="Wingdings 3" panose="05040102010807070707" pitchFamily="18" charset="2"/>
              <a:buChar char=""/>
            </a:pPr>
            <a:r>
              <a:rPr lang="en-US" sz="1900" dirty="0"/>
              <a:t>But once they get going, growth is very rapid. Each cell divides to form 2, then 4, then 8, then 16. There is nothing to hold them back except the time it takes to grow and divide. This is called the log phase, or </a:t>
            </a:r>
            <a:r>
              <a:rPr lang="en-US" sz="1900" b="1" dirty="0">
                <a:solidFill>
                  <a:srgbClr val="FF0000"/>
                </a:solidFill>
              </a:rPr>
              <a:t>exponential phase</a:t>
            </a:r>
            <a:r>
              <a:rPr lang="en-US" sz="1900" dirty="0"/>
              <a:t>.</a:t>
            </a:r>
          </a:p>
          <a:p>
            <a:pPr marL="355600" indent="-355600">
              <a:buClr>
                <a:srgbClr val="0070C0"/>
              </a:buClr>
              <a:buSzPct val="80000"/>
              <a:buFont typeface="Wingdings 3" panose="05040102010807070707" pitchFamily="18" charset="2"/>
              <a:buChar char=""/>
            </a:pPr>
            <a:r>
              <a:rPr lang="en-US" sz="1900" dirty="0"/>
              <a:t>As the population gets larger, the individual cells can no longer reproduce as fast, and begin to die off more rapidly. This may be because there is not enough food left for them all, or it might be that they have made so much alcohol that they are poisoning themselves. </a:t>
            </a:r>
            <a:endParaRPr lang="en-US" sz="1900" dirty="0" smtClean="0"/>
          </a:p>
          <a:p>
            <a:pPr marL="355600" indent="-355600">
              <a:buClr>
                <a:srgbClr val="0070C0"/>
              </a:buClr>
              <a:buSzPct val="80000"/>
              <a:buFont typeface="Wingdings 3" panose="05040102010807070707" pitchFamily="18" charset="2"/>
              <a:buChar char=""/>
            </a:pPr>
            <a:r>
              <a:rPr lang="en-US" sz="1900" dirty="0" smtClean="0"/>
              <a:t>The </a:t>
            </a:r>
            <a:r>
              <a:rPr lang="en-US" sz="1900" dirty="0"/>
              <a:t>cells are now dying off as fast as new ones are being produced, so the population stops growing and levels off. This is called the </a:t>
            </a:r>
            <a:r>
              <a:rPr lang="en-US" sz="1900" b="1" dirty="0">
                <a:solidFill>
                  <a:srgbClr val="FF0000"/>
                </a:solidFill>
              </a:rPr>
              <a:t>stationary phase</a:t>
            </a:r>
            <a:r>
              <a:rPr lang="en-US" sz="1900" dirty="0" smtClean="0"/>
              <a:t>.</a:t>
            </a:r>
            <a:endParaRPr lang="en-US" sz="1900" dirty="0"/>
          </a:p>
        </p:txBody>
      </p:sp>
      <p:sp>
        <p:nvSpPr>
          <p:cNvPr id="4" name="Round Same Side Corner Rectangle 3">
            <a:hlinkClick r:id="" action="ppaction://noaction"/>
          </p:cNvPr>
          <p:cNvSpPr/>
          <p:nvPr/>
        </p:nvSpPr>
        <p:spPr>
          <a:xfrm>
            <a:off x="7067364" y="705600"/>
            <a:ext cx="600980" cy="324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273</a:t>
            </a:r>
            <a:endParaRPr lang="en-GB" sz="960" b="1" dirty="0">
              <a:latin typeface="Arial" panose="020B0604020202020204" pitchFamily="34" charset="0"/>
              <a:cs typeface="Arial" panose="020B0604020202020204" pitchFamily="34" charset="0"/>
            </a:endParaRPr>
          </a:p>
        </p:txBody>
      </p:sp>
      <p:sp>
        <p:nvSpPr>
          <p:cNvPr id="2" name="Rectangle 1"/>
          <p:cNvSpPr/>
          <p:nvPr/>
        </p:nvSpPr>
        <p:spPr>
          <a:xfrm>
            <a:off x="5004048" y="3645024"/>
            <a:ext cx="3888432" cy="646331"/>
          </a:xfrm>
          <a:prstGeom prst="rect">
            <a:avLst/>
          </a:prstGeom>
        </p:spPr>
        <p:txBody>
          <a:bodyPr wrap="square">
            <a:spAutoFit/>
          </a:bodyPr>
          <a:lstStyle/>
          <a:p>
            <a:pPr indent="361950">
              <a:buClr>
                <a:srgbClr val="C00000"/>
              </a:buClr>
              <a:buSzPct val="80000"/>
              <a:buFont typeface="Arial" panose="020B0604020202020204" pitchFamily="34" charset="0"/>
              <a:buChar char="▲"/>
            </a:pPr>
            <a:r>
              <a:rPr lang="en-US" b="1" dirty="0"/>
              <a:t>Figure 20.12 </a:t>
            </a:r>
            <a:r>
              <a:rPr lang="en-US" b="1" dirty="0" smtClean="0"/>
              <a:t>- </a:t>
            </a:r>
            <a:r>
              <a:rPr lang="en-US" dirty="0" smtClean="0"/>
              <a:t>The </a:t>
            </a:r>
            <a:r>
              <a:rPr lang="en-US" dirty="0"/>
              <a:t>growth of a population of yeast.</a:t>
            </a:r>
            <a:endParaRPr lang="en-GB" dirty="0"/>
          </a:p>
        </p:txBody>
      </p:sp>
      <p:pic>
        <p:nvPicPr>
          <p:cNvPr id="3" name="Picture 2"/>
          <p:cNvPicPr>
            <a:picLocks noChangeAspect="1"/>
          </p:cNvPicPr>
          <p:nvPr/>
        </p:nvPicPr>
        <p:blipFill rotWithShape="1">
          <a:blip r:embed="rId3" cstate="print">
            <a:lum bright="-47000" contrast="75000"/>
            <a:extLst>
              <a:ext uri="{28A0092B-C50C-407E-A947-70E740481C1C}">
                <a14:useLocalDpi xmlns:a14="http://schemas.microsoft.com/office/drawing/2010/main"/>
              </a:ext>
            </a:extLst>
          </a:blip>
          <a:srcRect/>
          <a:stretch/>
        </p:blipFill>
        <p:spPr>
          <a:xfrm>
            <a:off x="5004048" y="1147819"/>
            <a:ext cx="3888432" cy="2331901"/>
          </a:xfrm>
          <a:prstGeom prst="rect">
            <a:avLst/>
          </a:prstGeom>
        </p:spPr>
      </p:pic>
      <p:pic>
        <p:nvPicPr>
          <p:cNvPr id="8194" name="Picture 2" descr="Image result for birth and death rate"/>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l="5999" t="4546" r="2618" b="5680"/>
          <a:stretch/>
        </p:blipFill>
        <p:spPr bwMode="auto">
          <a:xfrm>
            <a:off x="5004048" y="4365104"/>
            <a:ext cx="3888432" cy="2132768"/>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hlinkClick r:id="rId5" action="ppaction://hlinksldjump"/>
          </p:cNvPr>
          <p:cNvSpPr/>
          <p:nvPr/>
        </p:nvSpPr>
        <p:spPr>
          <a:xfrm>
            <a:off x="8228516" y="3966155"/>
            <a:ext cx="663964" cy="830997"/>
          </a:xfrm>
          <a:prstGeom prst="rect">
            <a:avLst/>
          </a:prstGeom>
        </p:spPr>
        <p:txBody>
          <a:bodyPr wrap="none">
            <a:spAutoFit/>
          </a:bodyPr>
          <a:lstStyle/>
          <a:p>
            <a:r>
              <a:rPr lang="en-US" sz="4800" b="1" dirty="0" smtClean="0">
                <a:solidFill>
                  <a:srgbClr val="FF0000"/>
                </a:solidFill>
              </a:rPr>
              <a:t>Q</a:t>
            </a:r>
            <a:endParaRPr lang="en-GB" sz="4800" dirty="0">
              <a:solidFill>
                <a:srgbClr val="FF0000"/>
              </a:solidFill>
            </a:endParaRPr>
          </a:p>
        </p:txBody>
      </p:sp>
    </p:spTree>
    <p:extLst>
      <p:ext uri="{BB962C8B-B14F-4D97-AF65-F5344CB8AC3E}">
        <p14:creationId xmlns:p14="http://schemas.microsoft.com/office/powerpoint/2010/main" val="3110273145"/>
      </p:ext>
    </p:extLst>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20.4 – Population Size - Factors</a:t>
            </a:r>
            <a:endParaRPr lang="en-US" sz="4000" dirty="0"/>
          </a:p>
        </p:txBody>
      </p:sp>
      <p:sp>
        <p:nvSpPr>
          <p:cNvPr id="34" name="Rectangle 33"/>
          <p:cNvSpPr/>
          <p:nvPr/>
        </p:nvSpPr>
        <p:spPr>
          <a:xfrm>
            <a:off x="179513" y="1124744"/>
            <a:ext cx="8712967" cy="1631216"/>
          </a:xfrm>
          <a:prstGeom prst="rect">
            <a:avLst/>
          </a:prstGeom>
        </p:spPr>
        <p:txBody>
          <a:bodyPr wrap="square">
            <a:spAutoFit/>
          </a:bodyPr>
          <a:lstStyle/>
          <a:p>
            <a:pPr>
              <a:buClr>
                <a:srgbClr val="0070C0"/>
              </a:buClr>
              <a:buSzPct val="80000"/>
            </a:pPr>
            <a:r>
              <a:rPr lang="en-US" sz="2000" b="1" dirty="0" smtClean="0">
                <a:solidFill>
                  <a:srgbClr val="C00000"/>
                </a:solidFill>
              </a:rPr>
              <a:t>Factors </a:t>
            </a:r>
            <a:r>
              <a:rPr lang="en-US" sz="2000" b="1" dirty="0">
                <a:solidFill>
                  <a:srgbClr val="C00000"/>
                </a:solidFill>
              </a:rPr>
              <a:t>affecting population growth</a:t>
            </a:r>
          </a:p>
          <a:p>
            <a:pPr marL="355600" indent="-355600">
              <a:buClr>
                <a:srgbClr val="0070C0"/>
              </a:buClr>
              <a:buSzPct val="80000"/>
              <a:buFont typeface="Wingdings 3" panose="05040102010807070707" pitchFamily="18" charset="2"/>
              <a:buChar char=""/>
            </a:pPr>
            <a:r>
              <a:rPr lang="en-US" sz="2000" dirty="0"/>
              <a:t>Eventually, the death rate exceeds the birth rate, so the number of living yeast cells in the population starts to fall. This is called the </a:t>
            </a:r>
            <a:r>
              <a:rPr lang="en-US" sz="2000" b="1" dirty="0">
                <a:solidFill>
                  <a:srgbClr val="FF0000"/>
                </a:solidFill>
              </a:rPr>
              <a:t>death phase</a:t>
            </a:r>
            <a:r>
              <a:rPr lang="en-US" sz="2000" dirty="0" smtClean="0"/>
              <a:t>. </a:t>
            </a:r>
          </a:p>
          <a:p>
            <a:pPr marL="355600" indent="-355600">
              <a:buClr>
                <a:srgbClr val="0070C0"/>
              </a:buClr>
              <a:buSzPct val="80000"/>
              <a:buFont typeface="Wingdings 3" panose="05040102010807070707" pitchFamily="18" charset="2"/>
              <a:buChar char=""/>
            </a:pPr>
            <a:r>
              <a:rPr lang="en-US" sz="2000" dirty="0" smtClean="0"/>
              <a:t>This </a:t>
            </a:r>
            <a:r>
              <a:rPr lang="en-US" sz="2000" dirty="0"/>
              <a:t>curve is sometimes called a sigmoid growth curve. ‘Sigma’ is the old Greek letter s, so ‘sigmoid’ means S-shaped</a:t>
            </a:r>
            <a:r>
              <a:rPr lang="en-US" sz="2000" dirty="0" smtClean="0"/>
              <a:t>.</a:t>
            </a:r>
            <a:endParaRPr lang="en-US" sz="2000" dirty="0"/>
          </a:p>
        </p:txBody>
      </p:sp>
      <p:sp>
        <p:nvSpPr>
          <p:cNvPr id="4" name="Round Same Side Corner Rectangle 3">
            <a:hlinkClick r:id="" action="ppaction://noaction"/>
          </p:cNvPr>
          <p:cNvSpPr/>
          <p:nvPr/>
        </p:nvSpPr>
        <p:spPr>
          <a:xfrm>
            <a:off x="7067364" y="705600"/>
            <a:ext cx="600980" cy="324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273</a:t>
            </a:r>
            <a:endParaRPr lang="en-GB" sz="960" b="1" dirty="0">
              <a:latin typeface="Arial" panose="020B0604020202020204" pitchFamily="34" charset="0"/>
              <a:cs typeface="Arial" panose="020B0604020202020204" pitchFamily="34" charset="0"/>
            </a:endParaRPr>
          </a:p>
        </p:txBody>
      </p:sp>
      <p:pic>
        <p:nvPicPr>
          <p:cNvPr id="9218" name="Picture 2" descr="Image result for population growth limiting facto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707904" y="3175047"/>
            <a:ext cx="5184576" cy="3494313"/>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121848" y="2739692"/>
            <a:ext cx="3586056" cy="3785652"/>
          </a:xfrm>
          <a:prstGeom prst="rect">
            <a:avLst/>
          </a:prstGeom>
        </p:spPr>
        <p:txBody>
          <a:bodyPr wrap="square">
            <a:spAutoFit/>
          </a:bodyPr>
          <a:lstStyle/>
          <a:p>
            <a:pPr marL="355600" indent="-355600">
              <a:buClr>
                <a:srgbClr val="0070C0"/>
              </a:buClr>
              <a:buSzPct val="80000"/>
              <a:buFont typeface="Wingdings 3" panose="05040102010807070707" pitchFamily="18" charset="2"/>
              <a:buChar char=""/>
            </a:pPr>
            <a:r>
              <a:rPr lang="en-US" sz="2000" dirty="0"/>
              <a:t>Although the experiment with the yeast is done in artificial conditions, a similar pattern is found in the growth of populations of many species in the wild. If a few individuals get into a new environment, then their in broth. The population increases quickly at first, and then levels off.</a:t>
            </a:r>
          </a:p>
        </p:txBody>
      </p:sp>
      <p:sp>
        <p:nvSpPr>
          <p:cNvPr id="12" name="Rectangle 11">
            <a:hlinkClick r:id="rId4" action="ppaction://hlinksldjump"/>
          </p:cNvPr>
          <p:cNvSpPr/>
          <p:nvPr/>
        </p:nvSpPr>
        <p:spPr>
          <a:xfrm>
            <a:off x="8228516" y="2420888"/>
            <a:ext cx="663964" cy="830997"/>
          </a:xfrm>
          <a:prstGeom prst="rect">
            <a:avLst/>
          </a:prstGeom>
        </p:spPr>
        <p:txBody>
          <a:bodyPr wrap="none">
            <a:spAutoFit/>
          </a:bodyPr>
          <a:lstStyle/>
          <a:p>
            <a:r>
              <a:rPr lang="en-US" sz="4800" b="1" dirty="0" smtClean="0">
                <a:solidFill>
                  <a:srgbClr val="FF0000"/>
                </a:solidFill>
              </a:rPr>
              <a:t>Q</a:t>
            </a:r>
            <a:endParaRPr lang="en-GB" sz="4800" dirty="0">
              <a:solidFill>
                <a:srgbClr val="FF0000"/>
              </a:solidFill>
            </a:endParaRPr>
          </a:p>
        </p:txBody>
      </p:sp>
    </p:spTree>
    <p:extLst>
      <p:ext uri="{BB962C8B-B14F-4D97-AF65-F5344CB8AC3E}">
        <p14:creationId xmlns:p14="http://schemas.microsoft.com/office/powerpoint/2010/main" val="1919731215"/>
      </p:ext>
    </p:extLst>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20.4 – Population Size - Factors</a:t>
            </a:r>
            <a:endParaRPr lang="en-US" sz="4000" dirty="0"/>
          </a:p>
        </p:txBody>
      </p:sp>
      <p:sp>
        <p:nvSpPr>
          <p:cNvPr id="34" name="Rectangle 33"/>
          <p:cNvSpPr/>
          <p:nvPr/>
        </p:nvSpPr>
        <p:spPr>
          <a:xfrm>
            <a:off x="179513" y="1124744"/>
            <a:ext cx="8712967" cy="1865126"/>
          </a:xfrm>
          <a:prstGeom prst="rect">
            <a:avLst/>
          </a:prstGeom>
        </p:spPr>
        <p:txBody>
          <a:bodyPr wrap="square">
            <a:spAutoFit/>
          </a:bodyPr>
          <a:lstStyle/>
          <a:p>
            <a:pPr>
              <a:buClr>
                <a:srgbClr val="0070C0"/>
              </a:buClr>
              <a:buSzPct val="80000"/>
            </a:pPr>
            <a:r>
              <a:rPr lang="en-US" sz="1930" b="1" dirty="0" smtClean="0">
                <a:solidFill>
                  <a:srgbClr val="C00000"/>
                </a:solidFill>
              </a:rPr>
              <a:t>Factors </a:t>
            </a:r>
            <a:r>
              <a:rPr lang="en-US" sz="1930" b="1" dirty="0">
                <a:solidFill>
                  <a:srgbClr val="C00000"/>
                </a:solidFill>
              </a:rPr>
              <a:t>affecting population growth</a:t>
            </a:r>
          </a:p>
          <a:p>
            <a:pPr marL="276225" indent="-276225">
              <a:buClr>
                <a:srgbClr val="0070C0"/>
              </a:buClr>
              <a:buSzPct val="80000"/>
              <a:buFont typeface="Wingdings 3" panose="05040102010807070707" pitchFamily="18" charset="2"/>
              <a:buChar char=""/>
            </a:pPr>
            <a:r>
              <a:rPr lang="en-US" sz="1930" dirty="0"/>
              <a:t>The levelling off is always caused by some kind of environmental factor. In the case of the yeast, the factor may be food supply. Other populations may be limited by disease, or the number of nest sites, or the number of predators, for example. The factor that stops the population from getting any larger is called a limiting factor</a:t>
            </a:r>
            <a:r>
              <a:rPr lang="en-US" sz="1930" dirty="0" smtClean="0"/>
              <a:t>.</a:t>
            </a:r>
            <a:endParaRPr lang="en-US" sz="1930" dirty="0"/>
          </a:p>
        </p:txBody>
      </p:sp>
      <p:sp>
        <p:nvSpPr>
          <p:cNvPr id="4" name="Round Same Side Corner Rectangle 3">
            <a:hlinkClick r:id="" action="ppaction://noaction"/>
          </p:cNvPr>
          <p:cNvSpPr/>
          <p:nvPr/>
        </p:nvSpPr>
        <p:spPr>
          <a:xfrm>
            <a:off x="7067364" y="705600"/>
            <a:ext cx="600980" cy="324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274</a:t>
            </a:r>
            <a:endParaRPr lang="en-GB" sz="960" b="1" dirty="0">
              <a:latin typeface="Arial" panose="020B0604020202020204" pitchFamily="34" charset="0"/>
              <a:cs typeface="Arial" panose="020B0604020202020204" pitchFamily="34" charset="0"/>
            </a:endParaRPr>
          </a:p>
        </p:txBody>
      </p:sp>
      <p:sp>
        <p:nvSpPr>
          <p:cNvPr id="3" name="Rectangle 2"/>
          <p:cNvSpPr/>
          <p:nvPr/>
        </p:nvSpPr>
        <p:spPr>
          <a:xfrm>
            <a:off x="179513" y="2931994"/>
            <a:ext cx="4427506" cy="3656386"/>
          </a:xfrm>
          <a:prstGeom prst="rect">
            <a:avLst/>
          </a:prstGeom>
        </p:spPr>
        <p:txBody>
          <a:bodyPr wrap="square">
            <a:spAutoFit/>
          </a:bodyPr>
          <a:lstStyle/>
          <a:p>
            <a:pPr marL="276225" indent="-276225">
              <a:buClr>
                <a:srgbClr val="0070C0"/>
              </a:buClr>
              <a:buSzPct val="80000"/>
              <a:buFont typeface="Wingdings 3" panose="05040102010807070707" pitchFamily="18" charset="2"/>
              <a:buChar char=""/>
            </a:pPr>
            <a:r>
              <a:rPr lang="en-US" sz="1930" dirty="0"/>
              <a:t>It is usually very difficult to find out which environmental factors are controlling the size of a population. Almost always, many different factors will interact. </a:t>
            </a:r>
            <a:endParaRPr lang="en-US" sz="1930" dirty="0" smtClean="0"/>
          </a:p>
          <a:p>
            <a:pPr marL="276225" indent="-276225">
              <a:buClr>
                <a:srgbClr val="0070C0"/>
              </a:buClr>
              <a:buSzPct val="80000"/>
              <a:buFont typeface="Wingdings 3" panose="05040102010807070707" pitchFamily="18" charset="2"/>
              <a:buChar char=""/>
            </a:pPr>
            <a:r>
              <a:rPr lang="en-US" sz="1930" dirty="0" smtClean="0"/>
              <a:t>A </a:t>
            </a:r>
            <a:r>
              <a:rPr lang="en-US" sz="1930" dirty="0"/>
              <a:t>population of rabbits, for example, might be affected by the number of foxes and other predators, the amount of food available, the amount of space for burrows, and the amount of infection by the virus which causes </a:t>
            </a:r>
            <a:r>
              <a:rPr lang="en-US" sz="1930" b="1" dirty="0" err="1"/>
              <a:t>myxomatosis</a:t>
            </a:r>
            <a:r>
              <a:rPr lang="en-US" sz="1930" dirty="0"/>
              <a:t>.</a:t>
            </a:r>
          </a:p>
        </p:txBody>
      </p:sp>
      <p:pic>
        <p:nvPicPr>
          <p:cNvPr id="11266" name="Picture 2" descr="Image result for myxomatosis"/>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4607019" y="3066548"/>
            <a:ext cx="4285461" cy="3576174"/>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a:hlinkClick r:id="rId4" action="ppaction://hlinksldjump"/>
          </p:cNvPr>
          <p:cNvSpPr/>
          <p:nvPr/>
        </p:nvSpPr>
        <p:spPr>
          <a:xfrm>
            <a:off x="8228516" y="2564904"/>
            <a:ext cx="663964" cy="830997"/>
          </a:xfrm>
          <a:prstGeom prst="rect">
            <a:avLst/>
          </a:prstGeom>
        </p:spPr>
        <p:txBody>
          <a:bodyPr wrap="none">
            <a:spAutoFit/>
          </a:bodyPr>
          <a:lstStyle/>
          <a:p>
            <a:r>
              <a:rPr lang="en-US" sz="4800" b="1" dirty="0" smtClean="0">
                <a:solidFill>
                  <a:srgbClr val="FF0000"/>
                </a:solidFill>
              </a:rPr>
              <a:t>Q</a:t>
            </a:r>
            <a:endParaRPr lang="en-GB" sz="4800" dirty="0">
              <a:solidFill>
                <a:srgbClr val="FF0000"/>
              </a:solidFill>
            </a:endParaRPr>
          </a:p>
        </p:txBody>
      </p:sp>
    </p:spTree>
    <p:extLst>
      <p:ext uri="{BB962C8B-B14F-4D97-AF65-F5344CB8AC3E}">
        <p14:creationId xmlns:p14="http://schemas.microsoft.com/office/powerpoint/2010/main" val="866702034"/>
      </p:ext>
    </p:extLst>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20.4 – Population Size - Factors</a:t>
            </a:r>
            <a:endParaRPr lang="en-US" sz="4000" dirty="0"/>
          </a:p>
        </p:txBody>
      </p:sp>
      <p:sp>
        <p:nvSpPr>
          <p:cNvPr id="34" name="Rectangle 33"/>
          <p:cNvSpPr/>
          <p:nvPr/>
        </p:nvSpPr>
        <p:spPr>
          <a:xfrm>
            <a:off x="179513" y="1124744"/>
            <a:ext cx="8712967" cy="5501506"/>
          </a:xfrm>
          <a:prstGeom prst="rect">
            <a:avLst/>
          </a:prstGeom>
        </p:spPr>
        <p:txBody>
          <a:bodyPr wrap="square">
            <a:spAutoFit/>
          </a:bodyPr>
          <a:lstStyle/>
          <a:p>
            <a:pPr>
              <a:buClr>
                <a:srgbClr val="0070C0"/>
              </a:buClr>
              <a:buSzPct val="80000"/>
            </a:pPr>
            <a:r>
              <a:rPr lang="en-US" sz="1850" b="1" dirty="0" smtClean="0">
                <a:solidFill>
                  <a:srgbClr val="C00000"/>
                </a:solidFill>
              </a:rPr>
              <a:t>Factors </a:t>
            </a:r>
            <a:r>
              <a:rPr lang="en-US" sz="1850" b="1" dirty="0">
                <a:solidFill>
                  <a:srgbClr val="C00000"/>
                </a:solidFill>
              </a:rPr>
              <a:t>affecting population growth</a:t>
            </a:r>
          </a:p>
          <a:p>
            <a:pPr marL="276225" indent="-276225">
              <a:buClr>
                <a:srgbClr val="0070C0"/>
              </a:buClr>
              <a:buSzPct val="80000"/>
              <a:buFont typeface="Wingdings 3" panose="05040102010807070707" pitchFamily="18" charset="2"/>
              <a:buChar char=""/>
            </a:pPr>
            <a:r>
              <a:rPr lang="en-US" sz="1850" dirty="0"/>
              <a:t>Figure </a:t>
            </a:r>
            <a:r>
              <a:rPr lang="en-US" sz="1850" b="1" dirty="0"/>
              <a:t>20.13</a:t>
            </a:r>
            <a:r>
              <a:rPr lang="en-US" sz="1850" dirty="0"/>
              <a:t> shows an example of how the size of population of a predator may be affected by its prey.</a:t>
            </a:r>
          </a:p>
          <a:p>
            <a:pPr marL="276225" indent="-276225">
              <a:buClr>
                <a:srgbClr val="0070C0"/>
              </a:buClr>
              <a:buSzPct val="80000"/>
              <a:buFont typeface="Wingdings 3" panose="05040102010807070707" pitchFamily="18" charset="2"/>
              <a:buChar char=""/>
            </a:pPr>
            <a:r>
              <a:rPr lang="en-US" sz="1850" dirty="0"/>
              <a:t>This information comes from the number of skins which were sold by fur traders in Northern Canada to the Hudson Bay Company, between 1845 and 1925. Snowshoe hares and northern lynxes were both trapped for their fur, and the numbers caught probably give a very good idea of their population sizes.</a:t>
            </a:r>
          </a:p>
          <a:p>
            <a:pPr marL="276225" indent="-276225">
              <a:buClr>
                <a:srgbClr val="0070C0"/>
              </a:buClr>
              <a:buSzPct val="80000"/>
              <a:buFont typeface="Wingdings 3" panose="05040102010807070707" pitchFamily="18" charset="2"/>
              <a:buChar char=""/>
            </a:pPr>
            <a:r>
              <a:rPr lang="en-US" sz="1850" dirty="0"/>
              <a:t>Snowshoe hare populations tend to vary from year to year. No-one is quite sure why this happens, but it may be related to their food supply. Whenever the snowshoe hare population rises, the lynx population also rises shortly afterwards, as the lynxes </a:t>
            </a:r>
            <a:r>
              <a:rPr lang="en-US" sz="1850" dirty="0" smtClean="0"/>
              <a:t>now have </a:t>
            </a:r>
            <a:r>
              <a:rPr lang="en-US" sz="1850" dirty="0"/>
              <a:t>more food.</a:t>
            </a:r>
          </a:p>
          <a:p>
            <a:pPr marL="276225" indent="-276225">
              <a:buClr>
                <a:srgbClr val="0070C0"/>
              </a:buClr>
              <a:buSzPct val="80000"/>
              <a:buFont typeface="Wingdings 3" panose="05040102010807070707" pitchFamily="18" charset="2"/>
              <a:buChar char=""/>
            </a:pPr>
            <a:r>
              <a:rPr lang="en-US" sz="1850" dirty="0"/>
              <a:t>A drop in the snowshoe hare </a:t>
            </a:r>
            <a:r>
              <a:rPr lang="en-US" sz="1850" dirty="0" smtClean="0"/>
              <a:t/>
            </a:r>
            <a:br>
              <a:rPr lang="en-US" sz="1850" dirty="0" smtClean="0"/>
            </a:br>
            <a:r>
              <a:rPr lang="en-US" sz="1850" dirty="0" smtClean="0"/>
              <a:t>population </a:t>
            </a:r>
            <a:r>
              <a:rPr lang="en-US" sz="1850" dirty="0"/>
              <a:t>is rapidly followed </a:t>
            </a:r>
            <a:r>
              <a:rPr lang="en-US" sz="1850" dirty="0" smtClean="0"/>
              <a:t>by </a:t>
            </a:r>
            <a:br>
              <a:rPr lang="en-US" sz="1850" dirty="0" smtClean="0"/>
            </a:br>
            <a:r>
              <a:rPr lang="en-US" sz="1850" dirty="0" smtClean="0"/>
              <a:t>a </a:t>
            </a:r>
            <a:r>
              <a:rPr lang="en-US" sz="1850" dirty="0"/>
              <a:t>drop in the lynx </a:t>
            </a:r>
            <a:r>
              <a:rPr lang="en-US" sz="1850" dirty="0" smtClean="0"/>
              <a:t>population. </a:t>
            </a:r>
            <a:br>
              <a:rPr lang="en-US" sz="1850" dirty="0" smtClean="0"/>
            </a:br>
            <a:r>
              <a:rPr lang="en-US" sz="1850" dirty="0" smtClean="0"/>
              <a:t>The </a:t>
            </a:r>
            <a:r>
              <a:rPr lang="en-US" sz="1850" dirty="0"/>
              <a:t>numbers tend </a:t>
            </a:r>
            <a:r>
              <a:rPr lang="en-US" sz="1850" dirty="0" smtClean="0"/>
              <a:t>to </a:t>
            </a:r>
            <a:r>
              <a:rPr lang="en-US" sz="1850" dirty="0"/>
              <a:t>go up </a:t>
            </a:r>
            <a:r>
              <a:rPr lang="en-US" sz="1850" dirty="0" smtClean="0"/>
              <a:t/>
            </a:r>
            <a:br>
              <a:rPr lang="en-US" sz="1850" dirty="0" smtClean="0"/>
            </a:br>
            <a:r>
              <a:rPr lang="en-US" sz="1850" dirty="0" smtClean="0"/>
              <a:t>and </a:t>
            </a:r>
            <a:r>
              <a:rPr lang="en-US" sz="1850" dirty="0"/>
              <a:t>down, or oscillate, </a:t>
            </a:r>
            <a:r>
              <a:rPr lang="en-US" sz="1850" dirty="0" smtClean="0"/>
              <a:t>but </a:t>
            </a:r>
            <a:r>
              <a:rPr lang="en-US" sz="1850" dirty="0"/>
              <a:t>the </a:t>
            </a:r>
            <a:r>
              <a:rPr lang="en-US" sz="1850" dirty="0" smtClean="0"/>
              <a:t/>
            </a:r>
            <a:br>
              <a:rPr lang="en-US" sz="1850" dirty="0" smtClean="0"/>
            </a:br>
            <a:r>
              <a:rPr lang="en-US" sz="1850" dirty="0" smtClean="0"/>
              <a:t>average </a:t>
            </a:r>
            <a:r>
              <a:rPr lang="en-US" sz="1850" dirty="0"/>
              <a:t>population </a:t>
            </a:r>
            <a:r>
              <a:rPr lang="en-US" sz="1850" dirty="0" smtClean="0"/>
              <a:t>sizes </a:t>
            </a:r>
            <a:r>
              <a:rPr lang="en-US" sz="1850" dirty="0"/>
              <a:t>stay </a:t>
            </a:r>
            <a:r>
              <a:rPr lang="en-US" sz="1850" dirty="0" smtClean="0"/>
              <a:t/>
            </a:r>
            <a:br>
              <a:rPr lang="en-US" sz="1850" dirty="0" smtClean="0"/>
            </a:br>
            <a:r>
              <a:rPr lang="en-US" sz="1850" dirty="0" smtClean="0"/>
              <a:t>roughly </a:t>
            </a:r>
            <a:r>
              <a:rPr lang="en-US" sz="1850" dirty="0"/>
              <a:t>the same </a:t>
            </a:r>
            <a:r>
              <a:rPr lang="en-US" sz="1850" dirty="0" smtClean="0"/>
              <a:t>over </a:t>
            </a:r>
            <a:r>
              <a:rPr lang="en-US" sz="1850" dirty="0"/>
              <a:t>many </a:t>
            </a:r>
            <a:r>
              <a:rPr lang="en-US" sz="1850" dirty="0" smtClean="0"/>
              <a:t/>
            </a:r>
            <a:br>
              <a:rPr lang="en-US" sz="1850" dirty="0" smtClean="0"/>
            </a:br>
            <a:r>
              <a:rPr lang="en-US" sz="1850" dirty="0" smtClean="0"/>
              <a:t>years</a:t>
            </a:r>
            <a:r>
              <a:rPr lang="en-US" sz="1850" dirty="0"/>
              <a:t>.</a:t>
            </a:r>
          </a:p>
        </p:txBody>
      </p:sp>
      <p:sp>
        <p:nvSpPr>
          <p:cNvPr id="4" name="Round Same Side Corner Rectangle 3">
            <a:hlinkClick r:id="" action="ppaction://noaction"/>
          </p:cNvPr>
          <p:cNvSpPr/>
          <p:nvPr/>
        </p:nvSpPr>
        <p:spPr>
          <a:xfrm>
            <a:off x="7067364" y="705600"/>
            <a:ext cx="600980" cy="324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274</a:t>
            </a:r>
            <a:endParaRPr lang="en-GB" sz="960" b="1" dirty="0">
              <a:latin typeface="Arial" panose="020B0604020202020204" pitchFamily="34" charset="0"/>
              <a:cs typeface="Arial" panose="020B0604020202020204" pitchFamily="34" charset="0"/>
            </a:endParaRPr>
          </a:p>
        </p:txBody>
      </p:sp>
      <p:pic>
        <p:nvPicPr>
          <p:cNvPr id="12290" name="Picture 2" descr="Image result for Snowshoe hare vs lynx"/>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995936" y="4365105"/>
            <a:ext cx="4896544" cy="2304256"/>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hlinkClick r:id="rId4" action="ppaction://hlinksldjump"/>
          </p:cNvPr>
          <p:cNvSpPr/>
          <p:nvPr/>
        </p:nvSpPr>
        <p:spPr>
          <a:xfrm>
            <a:off x="8228516" y="3894147"/>
            <a:ext cx="663964" cy="830997"/>
          </a:xfrm>
          <a:prstGeom prst="rect">
            <a:avLst/>
          </a:prstGeom>
        </p:spPr>
        <p:txBody>
          <a:bodyPr wrap="none">
            <a:spAutoFit/>
          </a:bodyPr>
          <a:lstStyle/>
          <a:p>
            <a:r>
              <a:rPr lang="en-US" sz="4800" b="1" dirty="0" smtClean="0">
                <a:solidFill>
                  <a:srgbClr val="FF0000"/>
                </a:solidFill>
              </a:rPr>
              <a:t>Q</a:t>
            </a:r>
            <a:endParaRPr lang="en-GB" sz="4800" dirty="0">
              <a:solidFill>
                <a:srgbClr val="FF0000"/>
              </a:solidFill>
            </a:endParaRPr>
          </a:p>
        </p:txBody>
      </p:sp>
    </p:spTree>
    <p:extLst>
      <p:ext uri="{BB962C8B-B14F-4D97-AF65-F5344CB8AC3E}">
        <p14:creationId xmlns:p14="http://schemas.microsoft.com/office/powerpoint/2010/main" val="3222365092"/>
      </p:ext>
    </p:extLst>
  </p:cSld>
  <p:clrMapOvr>
    <a:masterClrMapping/>
  </p:clrMapOvr>
  <p:transition advClick="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20.4 – Population Size - Factors</a:t>
            </a:r>
            <a:endParaRPr lang="en-US" sz="4000" dirty="0"/>
          </a:p>
        </p:txBody>
      </p:sp>
      <p:sp>
        <p:nvSpPr>
          <p:cNvPr id="4" name="Round Same Side Corner Rectangle 3">
            <a:hlinkClick r:id="" action="ppaction://noaction"/>
          </p:cNvPr>
          <p:cNvSpPr/>
          <p:nvPr/>
        </p:nvSpPr>
        <p:spPr>
          <a:xfrm>
            <a:off x="7067364" y="705600"/>
            <a:ext cx="600980" cy="324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274</a:t>
            </a:r>
            <a:endParaRPr lang="en-GB" sz="960" b="1" dirty="0">
              <a:latin typeface="Arial" panose="020B0604020202020204" pitchFamily="34" charset="0"/>
              <a:cs typeface="Arial" panose="020B0604020202020204" pitchFamily="34" charset="0"/>
            </a:endParaRPr>
          </a:p>
        </p:txBody>
      </p:sp>
      <p:sp>
        <p:nvSpPr>
          <p:cNvPr id="2" name="Rectangle 1"/>
          <p:cNvSpPr/>
          <p:nvPr/>
        </p:nvSpPr>
        <p:spPr>
          <a:xfrm>
            <a:off x="179512" y="6315417"/>
            <a:ext cx="8640960" cy="353943"/>
          </a:xfrm>
          <a:prstGeom prst="rect">
            <a:avLst/>
          </a:prstGeom>
        </p:spPr>
        <p:txBody>
          <a:bodyPr wrap="square">
            <a:spAutoFit/>
          </a:bodyPr>
          <a:lstStyle/>
          <a:p>
            <a:pPr marL="285750" indent="-285750">
              <a:buClr>
                <a:srgbClr val="C00000"/>
              </a:buClr>
              <a:buSzPct val="80000"/>
              <a:buFont typeface="Arial" panose="020B0604020202020204" pitchFamily="34" charset="0"/>
              <a:buChar char="▲"/>
            </a:pPr>
            <a:r>
              <a:rPr lang="en-US" sz="1700" b="1" dirty="0"/>
              <a:t>Figure 20.13 </a:t>
            </a:r>
            <a:r>
              <a:rPr lang="en-US" sz="1700" b="1" dirty="0" smtClean="0"/>
              <a:t>- </a:t>
            </a:r>
            <a:r>
              <a:rPr lang="en-US" sz="1700" dirty="0" smtClean="0"/>
              <a:t>Variations </a:t>
            </a:r>
            <a:r>
              <a:rPr lang="en-US" sz="1700" dirty="0"/>
              <a:t>in snowshoe hare and lynx populations in northern Canada.</a:t>
            </a:r>
            <a:endParaRPr lang="en-GB" sz="1700" dirty="0"/>
          </a:p>
        </p:txBody>
      </p:sp>
      <p:pic>
        <p:nvPicPr>
          <p:cNvPr id="3" name="Picture 2"/>
          <p:cNvPicPr>
            <a:picLocks noChangeAspect="1"/>
          </p:cNvPicPr>
          <p:nvPr/>
        </p:nvPicPr>
        <p:blipFill rotWithShape="1">
          <a:blip r:embed="rId3" cstate="print">
            <a:lum bright="-47000" contrast="75000"/>
            <a:extLst>
              <a:ext uri="{28A0092B-C50C-407E-A947-70E740481C1C}">
                <a14:useLocalDpi xmlns:a14="http://schemas.microsoft.com/office/drawing/2010/main"/>
              </a:ext>
            </a:extLst>
          </a:blip>
          <a:srcRect t="1927" r="819" b="2538"/>
          <a:stretch/>
        </p:blipFill>
        <p:spPr>
          <a:xfrm>
            <a:off x="179512" y="1124743"/>
            <a:ext cx="8712968" cy="5141965"/>
          </a:xfrm>
          <a:prstGeom prst="rect">
            <a:avLst/>
          </a:prstGeom>
        </p:spPr>
      </p:pic>
      <p:sp>
        <p:nvSpPr>
          <p:cNvPr id="8" name="Rectangle 7">
            <a:hlinkClick r:id="rId4" action="ppaction://hlinksldjump"/>
          </p:cNvPr>
          <p:cNvSpPr/>
          <p:nvPr/>
        </p:nvSpPr>
        <p:spPr>
          <a:xfrm>
            <a:off x="8228516" y="3102059"/>
            <a:ext cx="663964" cy="830997"/>
          </a:xfrm>
          <a:prstGeom prst="rect">
            <a:avLst/>
          </a:prstGeom>
        </p:spPr>
        <p:txBody>
          <a:bodyPr wrap="none">
            <a:spAutoFit/>
          </a:bodyPr>
          <a:lstStyle/>
          <a:p>
            <a:r>
              <a:rPr lang="en-US" sz="4800" b="1" dirty="0" smtClean="0">
                <a:solidFill>
                  <a:srgbClr val="FF0000"/>
                </a:solidFill>
              </a:rPr>
              <a:t>Q</a:t>
            </a:r>
            <a:endParaRPr lang="en-GB" sz="4800" dirty="0">
              <a:solidFill>
                <a:srgbClr val="FF0000"/>
              </a:solidFill>
            </a:endParaRPr>
          </a:p>
        </p:txBody>
      </p:sp>
    </p:spTree>
    <p:extLst>
      <p:ext uri="{BB962C8B-B14F-4D97-AF65-F5344CB8AC3E}">
        <p14:creationId xmlns:p14="http://schemas.microsoft.com/office/powerpoint/2010/main" val="2858448530"/>
      </p:ext>
    </p:extLst>
  </p:cSld>
  <p:clrMapOvr>
    <a:masterClrMapping/>
  </p:clrMapOvr>
  <p:transition advClick="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20.4 – Population Size - Factors</a:t>
            </a:r>
            <a:endParaRPr lang="en-US" sz="4000" dirty="0"/>
          </a:p>
        </p:txBody>
      </p:sp>
      <p:sp>
        <p:nvSpPr>
          <p:cNvPr id="34" name="Rectangle 33"/>
          <p:cNvSpPr/>
          <p:nvPr/>
        </p:nvSpPr>
        <p:spPr>
          <a:xfrm>
            <a:off x="179513" y="1124744"/>
            <a:ext cx="8712967" cy="2308324"/>
          </a:xfrm>
          <a:prstGeom prst="rect">
            <a:avLst/>
          </a:prstGeom>
        </p:spPr>
        <p:txBody>
          <a:bodyPr wrap="square">
            <a:spAutoFit/>
          </a:bodyPr>
          <a:lstStyle/>
          <a:p>
            <a:pPr>
              <a:buClr>
                <a:srgbClr val="0070C0"/>
              </a:buClr>
              <a:buSzPct val="80000"/>
            </a:pPr>
            <a:r>
              <a:rPr lang="en-US" b="1" dirty="0" smtClean="0">
                <a:solidFill>
                  <a:srgbClr val="C00000"/>
                </a:solidFill>
              </a:rPr>
              <a:t>Factors </a:t>
            </a:r>
            <a:r>
              <a:rPr lang="en-US" b="1" dirty="0">
                <a:solidFill>
                  <a:srgbClr val="C00000"/>
                </a:solidFill>
              </a:rPr>
              <a:t>affecting population growth</a:t>
            </a:r>
          </a:p>
          <a:p>
            <a:pPr marL="276225" indent="-276225">
              <a:buClr>
                <a:srgbClr val="0070C0"/>
              </a:buClr>
              <a:buSzPct val="80000"/>
              <a:buFont typeface="Wingdings 3" panose="05040102010807070707" pitchFamily="18" charset="2"/>
              <a:buChar char=""/>
            </a:pPr>
            <a:r>
              <a:rPr lang="en-US" dirty="0"/>
              <a:t>Figure </a:t>
            </a:r>
            <a:r>
              <a:rPr lang="en-US" b="1" dirty="0"/>
              <a:t>20.14b</a:t>
            </a:r>
            <a:r>
              <a:rPr lang="en-US" dirty="0"/>
              <a:t> shows a </a:t>
            </a:r>
            <a:r>
              <a:rPr lang="en-US" dirty="0" smtClean="0"/>
              <a:t>more </a:t>
            </a:r>
            <a:r>
              <a:rPr lang="en-US" dirty="0"/>
              <a:t>even spread of ages. Birth rate and death rate are probably about the same. This population will remain about the same size.</a:t>
            </a:r>
          </a:p>
          <a:p>
            <a:pPr marL="276225" indent="-276225">
              <a:buClr>
                <a:srgbClr val="0070C0"/>
              </a:buClr>
              <a:buSzPct val="80000"/>
              <a:buFont typeface="Wingdings 3" panose="05040102010807070707" pitchFamily="18" charset="2"/>
              <a:buChar char=""/>
            </a:pPr>
            <a:r>
              <a:rPr lang="en-US" dirty="0"/>
              <a:t>If an age pyramid is drawn for the human population on Earth, it is bottom-heavy, like Figure </a:t>
            </a:r>
            <a:r>
              <a:rPr lang="en-US" b="1" dirty="0"/>
              <a:t>20.14a</a:t>
            </a:r>
            <a:r>
              <a:rPr lang="en-US" dirty="0"/>
              <a:t>. Age pyramids for many of the world’s developing countries are also this shape, showing that their populations are increasing. But an age pyramid for a European country such as France looks more like Figure </a:t>
            </a:r>
            <a:r>
              <a:rPr lang="en-US" b="1" dirty="0"/>
              <a:t>20.14b</a:t>
            </a:r>
            <a:r>
              <a:rPr lang="en-US" dirty="0"/>
              <a:t>. The human population in France is staying about the same.</a:t>
            </a:r>
          </a:p>
        </p:txBody>
      </p:sp>
      <p:sp>
        <p:nvSpPr>
          <p:cNvPr id="4" name="Round Same Side Corner Rectangle 3">
            <a:hlinkClick r:id="" action="ppaction://noaction"/>
          </p:cNvPr>
          <p:cNvSpPr/>
          <p:nvPr/>
        </p:nvSpPr>
        <p:spPr>
          <a:xfrm>
            <a:off x="7067364" y="705600"/>
            <a:ext cx="600980" cy="324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275</a:t>
            </a:r>
            <a:endParaRPr lang="en-GB" sz="96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lum bright="-47000" contrast="75000"/>
            <a:extLst>
              <a:ext uri="{28A0092B-C50C-407E-A947-70E740481C1C}">
                <a14:useLocalDpi xmlns:a14="http://schemas.microsoft.com/office/drawing/2010/main"/>
              </a:ext>
            </a:extLst>
          </a:blip>
          <a:srcRect/>
          <a:stretch/>
        </p:blipFill>
        <p:spPr>
          <a:xfrm>
            <a:off x="226484" y="4536996"/>
            <a:ext cx="8665996" cy="1844332"/>
          </a:xfrm>
          <a:prstGeom prst="rect">
            <a:avLst/>
          </a:prstGeom>
        </p:spPr>
      </p:pic>
      <p:sp>
        <p:nvSpPr>
          <p:cNvPr id="3" name="Rectangle 2"/>
          <p:cNvSpPr/>
          <p:nvPr/>
        </p:nvSpPr>
        <p:spPr>
          <a:xfrm>
            <a:off x="2512484" y="6322236"/>
            <a:ext cx="3499676" cy="369332"/>
          </a:xfrm>
          <a:prstGeom prst="rect">
            <a:avLst/>
          </a:prstGeom>
        </p:spPr>
        <p:txBody>
          <a:bodyPr wrap="none">
            <a:spAutoFit/>
          </a:bodyPr>
          <a:lstStyle/>
          <a:p>
            <a:pPr marL="285750" indent="-285750">
              <a:buClr>
                <a:srgbClr val="FF0000"/>
              </a:buClr>
              <a:buSzPct val="80000"/>
              <a:buFont typeface="Arial" panose="020B0604020202020204" pitchFamily="34" charset="0"/>
              <a:buChar char="▲"/>
            </a:pPr>
            <a:r>
              <a:rPr lang="en-GB" b="1" dirty="0"/>
              <a:t>Figure 20.14 </a:t>
            </a:r>
            <a:r>
              <a:rPr lang="en-GB" b="1" dirty="0" smtClean="0"/>
              <a:t>- </a:t>
            </a:r>
            <a:r>
              <a:rPr lang="en-GB" dirty="0" smtClean="0"/>
              <a:t>Age </a:t>
            </a:r>
            <a:r>
              <a:rPr lang="en-GB" dirty="0"/>
              <a:t>pyramids.</a:t>
            </a:r>
          </a:p>
        </p:txBody>
      </p:sp>
      <p:sp>
        <p:nvSpPr>
          <p:cNvPr id="5" name="Rectangle 4"/>
          <p:cNvSpPr/>
          <p:nvPr/>
        </p:nvSpPr>
        <p:spPr>
          <a:xfrm>
            <a:off x="179512" y="3473132"/>
            <a:ext cx="4417524" cy="830997"/>
          </a:xfrm>
          <a:prstGeom prst="rect">
            <a:avLst/>
          </a:prstGeom>
        </p:spPr>
        <p:txBody>
          <a:bodyPr wrap="square">
            <a:spAutoFit/>
          </a:bodyPr>
          <a:lstStyle/>
          <a:p>
            <a:r>
              <a:rPr lang="en-US" sz="1600" b="1" dirty="0"/>
              <a:t>a</a:t>
            </a:r>
            <a:r>
              <a:rPr lang="en-US" sz="1600" dirty="0"/>
              <a:t> An increasing population. If all the organisms in the younger age groups grow up and reproduce, the population will increase.</a:t>
            </a:r>
            <a:endParaRPr lang="en-GB" sz="1600" dirty="0"/>
          </a:p>
        </p:txBody>
      </p:sp>
      <p:sp>
        <p:nvSpPr>
          <p:cNvPr id="6" name="Rectangle 5"/>
          <p:cNvSpPr/>
          <p:nvPr/>
        </p:nvSpPr>
        <p:spPr>
          <a:xfrm>
            <a:off x="4648459" y="3473132"/>
            <a:ext cx="4244021" cy="1107996"/>
          </a:xfrm>
          <a:prstGeom prst="rect">
            <a:avLst/>
          </a:prstGeom>
        </p:spPr>
        <p:txBody>
          <a:bodyPr wrap="square">
            <a:spAutoFit/>
          </a:bodyPr>
          <a:lstStyle/>
          <a:p>
            <a:r>
              <a:rPr lang="en-US" sz="1600" b="1" dirty="0"/>
              <a:t>b </a:t>
            </a:r>
            <a:r>
              <a:rPr lang="en-US" sz="1600" dirty="0"/>
              <a:t>A stable population</a:t>
            </a:r>
            <a:r>
              <a:rPr lang="en-US" sz="1600" dirty="0" smtClean="0"/>
              <a:t>. The </a:t>
            </a:r>
            <a:r>
              <a:rPr lang="en-US" sz="1600" dirty="0"/>
              <a:t>sizes of the younger age groups are only a little larger than the older ones, so this population should not change much in size.</a:t>
            </a:r>
            <a:endParaRPr lang="en-GB" sz="1600" dirty="0"/>
          </a:p>
        </p:txBody>
      </p:sp>
      <p:sp>
        <p:nvSpPr>
          <p:cNvPr id="10" name="Rectangle 9">
            <a:hlinkClick r:id="rId4" action="ppaction://hlinksldjump"/>
          </p:cNvPr>
          <p:cNvSpPr/>
          <p:nvPr/>
        </p:nvSpPr>
        <p:spPr>
          <a:xfrm>
            <a:off x="8228516" y="4221088"/>
            <a:ext cx="663964" cy="830997"/>
          </a:xfrm>
          <a:prstGeom prst="rect">
            <a:avLst/>
          </a:prstGeom>
        </p:spPr>
        <p:txBody>
          <a:bodyPr wrap="none">
            <a:spAutoFit/>
          </a:bodyPr>
          <a:lstStyle/>
          <a:p>
            <a:r>
              <a:rPr lang="en-US" sz="4800" b="1" dirty="0" smtClean="0">
                <a:solidFill>
                  <a:srgbClr val="FF0000"/>
                </a:solidFill>
              </a:rPr>
              <a:t>Q</a:t>
            </a:r>
            <a:endParaRPr lang="en-GB" sz="4800" dirty="0">
              <a:solidFill>
                <a:srgbClr val="FF0000"/>
              </a:solidFill>
            </a:endParaRPr>
          </a:p>
        </p:txBody>
      </p:sp>
    </p:spTree>
    <p:extLst>
      <p:ext uri="{BB962C8B-B14F-4D97-AF65-F5344CB8AC3E}">
        <p14:creationId xmlns:p14="http://schemas.microsoft.com/office/powerpoint/2010/main" val="190320228"/>
      </p:ext>
    </p:extLst>
  </p:cSld>
  <p:clrMapOvr>
    <a:masterClrMapping/>
  </p:clrMapOvr>
  <p:transition advClick="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20.4 – Population Size - Factors</a:t>
            </a:r>
            <a:endParaRPr lang="en-US" sz="4000" dirty="0"/>
          </a:p>
        </p:txBody>
      </p:sp>
      <p:sp>
        <p:nvSpPr>
          <p:cNvPr id="4" name="Round Same Side Corner Rectangle 3">
            <a:hlinkClick r:id="" action="ppaction://noaction"/>
          </p:cNvPr>
          <p:cNvSpPr/>
          <p:nvPr/>
        </p:nvSpPr>
        <p:spPr>
          <a:xfrm>
            <a:off x="7067364" y="705600"/>
            <a:ext cx="600980" cy="324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275</a:t>
            </a:r>
            <a:endParaRPr lang="en-GB" sz="960" b="1" dirty="0">
              <a:latin typeface="Arial" panose="020B0604020202020204" pitchFamily="34" charset="0"/>
              <a:cs typeface="Arial" panose="020B0604020202020204" pitchFamily="34" charset="0"/>
            </a:endParaRPr>
          </a:p>
        </p:txBody>
      </p:sp>
      <p:sp>
        <p:nvSpPr>
          <p:cNvPr id="3" name="Rectangle 2"/>
          <p:cNvSpPr/>
          <p:nvPr/>
        </p:nvSpPr>
        <p:spPr>
          <a:xfrm>
            <a:off x="1093854" y="6322236"/>
            <a:ext cx="6718506" cy="369332"/>
          </a:xfrm>
          <a:prstGeom prst="rect">
            <a:avLst/>
          </a:prstGeom>
        </p:spPr>
        <p:txBody>
          <a:bodyPr wrap="none">
            <a:spAutoFit/>
          </a:bodyPr>
          <a:lstStyle/>
          <a:p>
            <a:pPr marL="285750" indent="-285750">
              <a:buClr>
                <a:srgbClr val="FF0000"/>
              </a:buClr>
              <a:buSzPct val="80000"/>
              <a:buFont typeface="Arial" panose="020B0604020202020204" pitchFamily="34" charset="0"/>
              <a:buChar char="▲"/>
            </a:pPr>
            <a:r>
              <a:rPr lang="en-GB" b="1" dirty="0"/>
              <a:t>Figure </a:t>
            </a:r>
            <a:r>
              <a:rPr lang="en-GB" b="1" dirty="0" smtClean="0"/>
              <a:t>20.15 - </a:t>
            </a:r>
            <a:r>
              <a:rPr lang="en-US" dirty="0"/>
              <a:t>The growth of the human population on Earth.</a:t>
            </a:r>
            <a:endParaRPr lang="en-GB" dirty="0"/>
          </a:p>
        </p:txBody>
      </p:sp>
      <p:pic>
        <p:nvPicPr>
          <p:cNvPr id="7" name="Picture 6"/>
          <p:cNvPicPr>
            <a:picLocks noChangeAspect="1"/>
          </p:cNvPicPr>
          <p:nvPr/>
        </p:nvPicPr>
        <p:blipFill rotWithShape="1">
          <a:blip r:embed="rId3" cstate="print">
            <a:lum bright="-10000" contrast="17000"/>
            <a:extLst>
              <a:ext uri="{28A0092B-C50C-407E-A947-70E740481C1C}">
                <a14:useLocalDpi xmlns:a14="http://schemas.microsoft.com/office/drawing/2010/main"/>
              </a:ext>
            </a:extLst>
          </a:blip>
          <a:srcRect l="1962" r="4326" b="2338"/>
          <a:stretch/>
        </p:blipFill>
        <p:spPr>
          <a:xfrm>
            <a:off x="179512" y="1124743"/>
            <a:ext cx="8712968" cy="5197493"/>
          </a:xfrm>
          <a:prstGeom prst="rect">
            <a:avLst/>
          </a:prstGeom>
        </p:spPr>
      </p:pic>
      <p:sp>
        <p:nvSpPr>
          <p:cNvPr id="10" name="Rectangle 9">
            <a:hlinkClick r:id="rId4" action="ppaction://hlinksldjump"/>
          </p:cNvPr>
          <p:cNvSpPr/>
          <p:nvPr/>
        </p:nvSpPr>
        <p:spPr>
          <a:xfrm>
            <a:off x="8228516" y="5910371"/>
            <a:ext cx="663964" cy="830997"/>
          </a:xfrm>
          <a:prstGeom prst="rect">
            <a:avLst/>
          </a:prstGeom>
        </p:spPr>
        <p:txBody>
          <a:bodyPr wrap="none">
            <a:spAutoFit/>
          </a:bodyPr>
          <a:lstStyle/>
          <a:p>
            <a:r>
              <a:rPr lang="en-US" sz="4800" b="1" dirty="0" smtClean="0">
                <a:solidFill>
                  <a:srgbClr val="FF0000"/>
                </a:solidFill>
              </a:rPr>
              <a:t>Q</a:t>
            </a:r>
            <a:endParaRPr lang="en-GB" sz="4800" dirty="0">
              <a:solidFill>
                <a:srgbClr val="FF0000"/>
              </a:solidFill>
            </a:endParaRPr>
          </a:p>
        </p:txBody>
      </p:sp>
    </p:spTree>
    <p:extLst>
      <p:ext uri="{BB962C8B-B14F-4D97-AF65-F5344CB8AC3E}">
        <p14:creationId xmlns:p14="http://schemas.microsoft.com/office/powerpoint/2010/main" val="3357740192"/>
      </p:ext>
    </p:extLst>
  </p:cSld>
  <p:clrMapOvr>
    <a:masterClrMapping/>
  </p:clrMapOvr>
  <p:transition advClick="0"/>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20.4 – Population Size - Factors</a:t>
            </a:r>
            <a:endParaRPr lang="en-US" sz="4000" dirty="0"/>
          </a:p>
        </p:txBody>
      </p:sp>
      <p:sp>
        <p:nvSpPr>
          <p:cNvPr id="34" name="Rectangle 33"/>
          <p:cNvSpPr/>
          <p:nvPr/>
        </p:nvSpPr>
        <p:spPr>
          <a:xfrm>
            <a:off x="179513" y="1124744"/>
            <a:ext cx="5976663" cy="5647700"/>
          </a:xfrm>
          <a:prstGeom prst="rect">
            <a:avLst/>
          </a:prstGeom>
        </p:spPr>
        <p:txBody>
          <a:bodyPr wrap="square">
            <a:spAutoFit/>
          </a:bodyPr>
          <a:lstStyle/>
          <a:p>
            <a:pPr>
              <a:buClr>
                <a:srgbClr val="0070C0"/>
              </a:buClr>
              <a:buSzPct val="80000"/>
            </a:pPr>
            <a:r>
              <a:rPr lang="en-US" sz="1900" b="1" dirty="0" smtClean="0">
                <a:solidFill>
                  <a:srgbClr val="C00000"/>
                </a:solidFill>
              </a:rPr>
              <a:t>Factors </a:t>
            </a:r>
            <a:r>
              <a:rPr lang="en-US" sz="1900" b="1" dirty="0">
                <a:solidFill>
                  <a:srgbClr val="C00000"/>
                </a:solidFill>
              </a:rPr>
              <a:t>affecting population growth</a:t>
            </a:r>
          </a:p>
          <a:p>
            <a:pPr marL="361950" indent="-361950">
              <a:buClr>
                <a:srgbClr val="0070C0"/>
              </a:buClr>
              <a:buSzPct val="80000"/>
              <a:buFont typeface="Wingdings 3" panose="05040102010807070707" pitchFamily="18" charset="2"/>
              <a:buChar char=""/>
            </a:pPr>
            <a:r>
              <a:rPr lang="en-US" sz="1900" dirty="0"/>
              <a:t>There are two main reasons for this recent growth spurt. The first is the reduction of disease.</a:t>
            </a:r>
          </a:p>
          <a:p>
            <a:pPr marL="361950" indent="-361950">
              <a:buClr>
                <a:srgbClr val="0070C0"/>
              </a:buClr>
              <a:buSzPct val="80000"/>
              <a:buFont typeface="Wingdings 3" panose="05040102010807070707" pitchFamily="18" charset="2"/>
              <a:buChar char=""/>
            </a:pPr>
            <a:r>
              <a:rPr lang="en-US" sz="1900" dirty="0"/>
              <a:t>Improvements in water supply, sewage treatment, hygienic food handling and general standards of cleanliness have virtually wiped out many diseases in countries such as the USA and most European countries </a:t>
            </a:r>
            <a:r>
              <a:rPr lang="en-US" sz="1900" dirty="0" smtClean="0"/>
              <a:t>– e.g. typhoid </a:t>
            </a:r>
            <a:r>
              <a:rPr lang="en-US" sz="1900" dirty="0"/>
              <a:t>and dysentery. </a:t>
            </a:r>
            <a:endParaRPr lang="en-US" sz="1900" dirty="0" smtClean="0"/>
          </a:p>
          <a:p>
            <a:pPr marL="361950" indent="-361950">
              <a:buClr>
                <a:srgbClr val="0070C0"/>
              </a:buClr>
              <a:buSzPct val="80000"/>
              <a:buFont typeface="Wingdings 3" panose="05040102010807070707" pitchFamily="18" charset="2"/>
              <a:buChar char=""/>
            </a:pPr>
            <a:r>
              <a:rPr lang="en-US" sz="1900" dirty="0" err="1" smtClean="0"/>
              <a:t>Immunisation</a:t>
            </a:r>
            <a:r>
              <a:rPr lang="en-US" sz="1900" dirty="0" smtClean="0"/>
              <a:t> </a:t>
            </a:r>
            <a:r>
              <a:rPr lang="en-US" sz="1900" dirty="0"/>
              <a:t>against diseases such as polio has made these very rare indeed. Smallpox has been totally eradicated. And the discovery of antibiotics has now made it possible to treat most diseases caused by bacteria.</a:t>
            </a:r>
          </a:p>
          <a:p>
            <a:pPr marL="361950" indent="-361950">
              <a:buClr>
                <a:srgbClr val="0070C0"/>
              </a:buClr>
              <a:buSzPct val="80000"/>
              <a:buFont typeface="Wingdings 3" panose="05040102010807070707" pitchFamily="18" charset="2"/>
              <a:buChar char=""/>
            </a:pPr>
            <a:r>
              <a:rPr lang="en-US" sz="1900" dirty="0"/>
              <a:t>Secondly, there has been an increase in food supply. More and more land has been brought under cultivation. Moreover, agriculture has become more efficient, so that in many parts of the world each hectare of land is now producing more food than ever before.</a:t>
            </a:r>
          </a:p>
        </p:txBody>
      </p:sp>
      <p:sp>
        <p:nvSpPr>
          <p:cNvPr id="4" name="Round Same Side Corner Rectangle 3">
            <a:hlinkClick r:id="" action="ppaction://noaction"/>
          </p:cNvPr>
          <p:cNvSpPr/>
          <p:nvPr/>
        </p:nvSpPr>
        <p:spPr>
          <a:xfrm>
            <a:off x="7067364" y="705600"/>
            <a:ext cx="600980" cy="324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276</a:t>
            </a:r>
            <a:endParaRPr lang="en-GB" sz="960" b="1" dirty="0">
              <a:latin typeface="Arial" panose="020B0604020202020204" pitchFamily="34" charset="0"/>
              <a:cs typeface="Arial" panose="020B0604020202020204" pitchFamily="34" charset="0"/>
            </a:endParaRPr>
          </a:p>
        </p:txBody>
      </p:sp>
      <p:pic>
        <p:nvPicPr>
          <p:cNvPr id="13314" name="Picture 2" descr="Image result for new well in africa"/>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6156176" y="1139401"/>
            <a:ext cx="2711624" cy="1785543"/>
          </a:xfrm>
          <a:prstGeom prst="rect">
            <a:avLst/>
          </a:prstGeom>
          <a:noFill/>
          <a:extLst>
            <a:ext uri="{909E8E84-426E-40DD-AFC4-6F175D3DCCD1}">
              <a14:hiddenFill xmlns:a14="http://schemas.microsoft.com/office/drawing/2010/main">
                <a:solidFill>
                  <a:srgbClr val="FFFFFF"/>
                </a:solidFill>
              </a14:hiddenFill>
            </a:ext>
          </a:extLst>
        </p:spPr>
      </p:pic>
      <p:pic>
        <p:nvPicPr>
          <p:cNvPr id="13316" name="Picture 4" descr="Image result for immunisation in africa"/>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6156175" y="3072353"/>
            <a:ext cx="2701179" cy="1724799"/>
          </a:xfrm>
          <a:prstGeom prst="rect">
            <a:avLst/>
          </a:prstGeom>
          <a:noFill/>
          <a:extLst>
            <a:ext uri="{909E8E84-426E-40DD-AFC4-6F175D3DCCD1}">
              <a14:hiddenFill xmlns:a14="http://schemas.microsoft.com/office/drawing/2010/main">
                <a:solidFill>
                  <a:srgbClr val="FFFFFF"/>
                </a:solidFill>
              </a14:hiddenFill>
            </a:ext>
          </a:extLst>
        </p:spPr>
      </p:pic>
      <p:pic>
        <p:nvPicPr>
          <p:cNvPr id="13318" name="Picture 6" descr="Image result for genetic modified food"/>
          <p:cNvPicPr>
            <a:picLocks noChangeAspect="1" noChangeArrowheads="1"/>
          </p:cNvPicPr>
          <p:nvPr/>
        </p:nvPicPr>
        <p:blipFill rotWithShape="1">
          <a:blip r:embed="rId5" cstate="print">
            <a:extLst>
              <a:ext uri="{28A0092B-C50C-407E-A947-70E740481C1C}">
                <a14:useLocalDpi xmlns:a14="http://schemas.microsoft.com/office/drawing/2010/main"/>
              </a:ext>
            </a:extLst>
          </a:blip>
          <a:srcRect/>
          <a:stretch/>
        </p:blipFill>
        <p:spPr bwMode="auto">
          <a:xfrm>
            <a:off x="6200100" y="4941168"/>
            <a:ext cx="2655887" cy="1728192"/>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a:hlinkClick r:id="rId6" action="ppaction://hlinksldjump"/>
          </p:cNvPr>
          <p:cNvSpPr/>
          <p:nvPr/>
        </p:nvSpPr>
        <p:spPr>
          <a:xfrm>
            <a:off x="5564220" y="4830251"/>
            <a:ext cx="663964" cy="830997"/>
          </a:xfrm>
          <a:prstGeom prst="rect">
            <a:avLst/>
          </a:prstGeom>
        </p:spPr>
        <p:txBody>
          <a:bodyPr wrap="none">
            <a:spAutoFit/>
          </a:bodyPr>
          <a:lstStyle/>
          <a:p>
            <a:r>
              <a:rPr lang="en-US" sz="4800" b="1" dirty="0" smtClean="0">
                <a:solidFill>
                  <a:srgbClr val="FF0000"/>
                </a:solidFill>
              </a:rPr>
              <a:t>Q</a:t>
            </a:r>
            <a:endParaRPr lang="en-GB" sz="4800" dirty="0">
              <a:solidFill>
                <a:srgbClr val="FF0000"/>
              </a:solidFill>
            </a:endParaRPr>
          </a:p>
        </p:txBody>
      </p:sp>
    </p:spTree>
    <p:extLst>
      <p:ext uri="{BB962C8B-B14F-4D97-AF65-F5344CB8AC3E}">
        <p14:creationId xmlns:p14="http://schemas.microsoft.com/office/powerpoint/2010/main" val="1469968781"/>
      </p:ext>
    </p:extLst>
  </p:cSld>
  <p:clrMapOvr>
    <a:masterClrMapping/>
  </p:clrMapOvr>
  <p:transition advClick="0"/>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20.4 – Population Size - Factors</a:t>
            </a:r>
            <a:endParaRPr lang="en-US" sz="4000" dirty="0"/>
          </a:p>
        </p:txBody>
      </p:sp>
      <p:sp>
        <p:nvSpPr>
          <p:cNvPr id="34" name="Rectangle 33"/>
          <p:cNvSpPr/>
          <p:nvPr/>
        </p:nvSpPr>
        <p:spPr>
          <a:xfrm>
            <a:off x="179513" y="1124744"/>
            <a:ext cx="6624735" cy="5632311"/>
          </a:xfrm>
          <a:prstGeom prst="rect">
            <a:avLst/>
          </a:prstGeom>
        </p:spPr>
        <p:txBody>
          <a:bodyPr wrap="square">
            <a:spAutoFit/>
          </a:bodyPr>
          <a:lstStyle/>
          <a:p>
            <a:pPr>
              <a:buClr>
                <a:srgbClr val="0070C0"/>
              </a:buClr>
              <a:buSzPct val="80000"/>
            </a:pPr>
            <a:r>
              <a:rPr lang="en-US" b="1" dirty="0" smtClean="0">
                <a:solidFill>
                  <a:srgbClr val="C00000"/>
                </a:solidFill>
              </a:rPr>
              <a:t>Birth </a:t>
            </a:r>
            <a:r>
              <a:rPr lang="en-US" b="1" dirty="0">
                <a:solidFill>
                  <a:srgbClr val="C00000"/>
                </a:solidFill>
              </a:rPr>
              <a:t>rate and death rate</a:t>
            </a:r>
          </a:p>
          <a:p>
            <a:pPr marL="361950" indent="-361950">
              <a:buClr>
                <a:srgbClr val="0070C0"/>
              </a:buClr>
              <a:buSzPct val="80000"/>
              <a:buFont typeface="Wingdings 3" panose="05040102010807070707" pitchFamily="18" charset="2"/>
              <a:buChar char=""/>
            </a:pPr>
            <a:r>
              <a:rPr lang="en-US" dirty="0"/>
              <a:t>The human population has increased dramatically because the death rate has been brought down. More and more people are now living long enough to reproduce. If the birth rate doesn’t drop by the same amount as the death rate, then the world population will continue to increase.</a:t>
            </a:r>
          </a:p>
          <a:p>
            <a:pPr marL="361950" indent="-361950">
              <a:buClr>
                <a:srgbClr val="0070C0"/>
              </a:buClr>
              <a:buSzPct val="80000"/>
              <a:buFont typeface="Wingdings 3" panose="05040102010807070707" pitchFamily="18" charset="2"/>
              <a:buChar char=""/>
            </a:pPr>
            <a:r>
              <a:rPr lang="en-US" dirty="0"/>
              <a:t>In developed countries, the dramatic fall in the death rate began in about 1700. To begin with, the birth rate stayed high, so the population grew rapidly. But since 1800, there has been a marked drop in birth rate. In 1870, for example, the ‘average’ British family was </a:t>
            </a:r>
            <a:r>
              <a:rPr lang="en-US" dirty="0" smtClean="0"/>
              <a:t>6.6 children</a:t>
            </a:r>
            <a:r>
              <a:rPr lang="en-US" dirty="0"/>
              <a:t>, but by 1977 it was only 1.8. In Britain, birth rate and death rate are now about equal.</a:t>
            </a:r>
          </a:p>
          <a:p>
            <a:pPr marL="361950" indent="-361950">
              <a:buClr>
                <a:srgbClr val="0070C0"/>
              </a:buClr>
              <a:buSzPct val="80000"/>
              <a:buFont typeface="Wingdings 3" panose="05040102010807070707" pitchFamily="18" charset="2"/>
              <a:buChar char=""/>
            </a:pPr>
            <a:r>
              <a:rPr lang="en-US" dirty="0"/>
              <a:t>However, in many developing countries, the fall in the death rate only began about 50 years ago. As yet, the birth rates have not dropped, and so the populations are rising rapidly.</a:t>
            </a:r>
          </a:p>
          <a:p>
            <a:pPr marL="361950" indent="-361950">
              <a:buClr>
                <a:srgbClr val="0070C0"/>
              </a:buClr>
              <a:buSzPct val="80000"/>
              <a:buFont typeface="Wingdings 3" panose="05040102010807070707" pitchFamily="18" charset="2"/>
              <a:buChar char=""/>
            </a:pPr>
            <a:r>
              <a:rPr lang="en-US" dirty="0"/>
              <a:t>The human population could be brought back under control in two ways - increasing the death rate or decreasing the birth rate. There is no question as to which of these is the best</a:t>
            </a:r>
            <a:r>
              <a:rPr lang="en-US" dirty="0" smtClean="0"/>
              <a:t>.</a:t>
            </a:r>
            <a:endParaRPr lang="en-US" dirty="0"/>
          </a:p>
        </p:txBody>
      </p:sp>
      <p:sp>
        <p:nvSpPr>
          <p:cNvPr id="4" name="Round Same Side Corner Rectangle 3">
            <a:hlinkClick r:id="" action="ppaction://noaction"/>
          </p:cNvPr>
          <p:cNvSpPr/>
          <p:nvPr/>
        </p:nvSpPr>
        <p:spPr>
          <a:xfrm>
            <a:off x="7067364" y="705600"/>
            <a:ext cx="600980" cy="324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275</a:t>
            </a:r>
            <a:endParaRPr lang="en-GB" sz="960" b="1" dirty="0">
              <a:latin typeface="Arial" panose="020B0604020202020204" pitchFamily="34" charset="0"/>
              <a:cs typeface="Arial" panose="020B0604020202020204" pitchFamily="34" charset="0"/>
            </a:endParaRPr>
          </a:p>
        </p:txBody>
      </p:sp>
      <p:pic>
        <p:nvPicPr>
          <p:cNvPr id="18434" name="Picture 2" descr="Image result for old person"/>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6804248" y="1124745"/>
            <a:ext cx="2064196" cy="2448246"/>
          </a:xfrm>
          <a:prstGeom prst="rect">
            <a:avLst/>
          </a:prstGeom>
          <a:noFill/>
          <a:extLst>
            <a:ext uri="{909E8E84-426E-40DD-AFC4-6F175D3DCCD1}">
              <a14:hiddenFill xmlns:a14="http://schemas.microsoft.com/office/drawing/2010/main">
                <a:solidFill>
                  <a:srgbClr val="FFFFFF"/>
                </a:solidFill>
              </a14:hiddenFill>
            </a:ext>
          </a:extLst>
        </p:spPr>
      </p:pic>
      <p:pic>
        <p:nvPicPr>
          <p:cNvPr id="18436" name="Picture 4" descr="Image result for fall in birth rate"/>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6804248" y="3668136"/>
            <a:ext cx="2064196" cy="1630804"/>
          </a:xfrm>
          <a:prstGeom prst="rect">
            <a:avLst/>
          </a:prstGeom>
          <a:noFill/>
          <a:extLst>
            <a:ext uri="{909E8E84-426E-40DD-AFC4-6F175D3DCCD1}">
              <a14:hiddenFill xmlns:a14="http://schemas.microsoft.com/office/drawing/2010/main">
                <a:solidFill>
                  <a:srgbClr val="FFFFFF"/>
                </a:solidFill>
              </a14:hiddenFill>
            </a:ext>
          </a:extLst>
        </p:spPr>
      </p:pic>
      <p:pic>
        <p:nvPicPr>
          <p:cNvPr id="18438" name="Picture 6" descr="Image result for fall in birth rate"/>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6804248" y="5427641"/>
            <a:ext cx="2064196" cy="1169711"/>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hlinkClick r:id="rId6" action="ppaction://hlinksldjump"/>
          </p:cNvPr>
          <p:cNvSpPr/>
          <p:nvPr/>
        </p:nvSpPr>
        <p:spPr>
          <a:xfrm>
            <a:off x="6228184" y="2204864"/>
            <a:ext cx="663964" cy="830997"/>
          </a:xfrm>
          <a:prstGeom prst="rect">
            <a:avLst/>
          </a:prstGeom>
        </p:spPr>
        <p:txBody>
          <a:bodyPr wrap="none">
            <a:spAutoFit/>
          </a:bodyPr>
          <a:lstStyle/>
          <a:p>
            <a:r>
              <a:rPr lang="en-US" sz="4800" b="1" dirty="0" smtClean="0">
                <a:solidFill>
                  <a:srgbClr val="FF0000"/>
                </a:solidFill>
              </a:rPr>
              <a:t>Q</a:t>
            </a:r>
            <a:endParaRPr lang="en-GB" sz="4800" dirty="0">
              <a:solidFill>
                <a:srgbClr val="FF0000"/>
              </a:solidFill>
            </a:endParaRPr>
          </a:p>
        </p:txBody>
      </p:sp>
    </p:spTree>
    <p:extLst>
      <p:ext uri="{BB962C8B-B14F-4D97-AF65-F5344CB8AC3E}">
        <p14:creationId xmlns:p14="http://schemas.microsoft.com/office/powerpoint/2010/main" val="3277466654"/>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Assessment Objectives</a:t>
            </a:r>
            <a:endParaRPr lang="en-GB" b="1" dirty="0" smtClean="0"/>
          </a:p>
        </p:txBody>
      </p:sp>
      <p:sp>
        <p:nvSpPr>
          <p:cNvPr id="34" name="Rectangle 33"/>
          <p:cNvSpPr/>
          <p:nvPr/>
        </p:nvSpPr>
        <p:spPr>
          <a:xfrm>
            <a:off x="179512" y="1124744"/>
            <a:ext cx="8640960" cy="5632311"/>
          </a:xfrm>
          <a:prstGeom prst="rect">
            <a:avLst/>
          </a:prstGeom>
        </p:spPr>
        <p:txBody>
          <a:bodyPr wrap="square">
            <a:spAutoFit/>
          </a:bodyPr>
          <a:lstStyle/>
          <a:p>
            <a:pPr>
              <a:buClr>
                <a:srgbClr val="0070C0"/>
              </a:buClr>
            </a:pPr>
            <a:r>
              <a:rPr lang="en-US" sz="2000" b="1" dirty="0" smtClean="0"/>
              <a:t>AO2 </a:t>
            </a:r>
            <a:r>
              <a:rPr lang="en-US" sz="2000" b="1" dirty="0"/>
              <a:t>Handling information and problem solving</a:t>
            </a:r>
          </a:p>
          <a:p>
            <a:pPr>
              <a:buClr>
                <a:srgbClr val="0070C0"/>
              </a:buClr>
            </a:pPr>
            <a:r>
              <a:rPr lang="en-US" sz="2000" dirty="0"/>
              <a:t>Candidates should be able, in words or using other written forms of presentation (i.e. symbolic, graphical </a:t>
            </a:r>
            <a:r>
              <a:rPr lang="en-US" sz="2000" dirty="0" smtClean="0"/>
              <a:t>and numerical</a:t>
            </a:r>
            <a:r>
              <a:rPr lang="en-US" sz="2000" dirty="0"/>
              <a:t>), to:</a:t>
            </a:r>
          </a:p>
          <a:p>
            <a:pPr marL="342900" indent="-342900">
              <a:buClr>
                <a:srgbClr val="0070C0"/>
              </a:buClr>
              <a:buFont typeface="Arial" panose="020B0604020202020204" pitchFamily="34" charset="0"/>
              <a:buChar char="•"/>
            </a:pPr>
            <a:r>
              <a:rPr lang="en-US" sz="2000" dirty="0" smtClean="0"/>
              <a:t>locate</a:t>
            </a:r>
            <a:r>
              <a:rPr lang="en-US" sz="2000" dirty="0"/>
              <a:t>, select, organise and present information from a variety of sources</a:t>
            </a:r>
          </a:p>
          <a:p>
            <a:pPr marL="342900" indent="-342900">
              <a:buClr>
                <a:srgbClr val="0070C0"/>
              </a:buClr>
              <a:buFont typeface="Arial" panose="020B0604020202020204" pitchFamily="34" charset="0"/>
              <a:buChar char="•"/>
            </a:pPr>
            <a:r>
              <a:rPr lang="en-US" sz="2000" dirty="0" smtClean="0"/>
              <a:t>translate </a:t>
            </a:r>
            <a:r>
              <a:rPr lang="en-US" sz="2000" dirty="0"/>
              <a:t>information from one form to another</a:t>
            </a:r>
          </a:p>
          <a:p>
            <a:pPr marL="342900" indent="-342900">
              <a:buClr>
                <a:srgbClr val="0070C0"/>
              </a:buClr>
              <a:buFont typeface="Arial" panose="020B0604020202020204" pitchFamily="34" charset="0"/>
              <a:buChar char="•"/>
            </a:pPr>
            <a:r>
              <a:rPr lang="en-US" sz="2000" dirty="0" smtClean="0"/>
              <a:t>manipulate </a:t>
            </a:r>
            <a:r>
              <a:rPr lang="en-US" sz="2000" dirty="0"/>
              <a:t>numerical and other data</a:t>
            </a:r>
          </a:p>
          <a:p>
            <a:pPr marL="342900" indent="-342900">
              <a:buClr>
                <a:srgbClr val="0070C0"/>
              </a:buClr>
              <a:buFont typeface="Arial" panose="020B0604020202020204" pitchFamily="34" charset="0"/>
              <a:buChar char="•"/>
            </a:pPr>
            <a:r>
              <a:rPr lang="en-US" sz="2000" dirty="0" smtClean="0"/>
              <a:t>use </a:t>
            </a:r>
            <a:r>
              <a:rPr lang="en-US" sz="2000" dirty="0"/>
              <a:t>information to identify patterns, report trends and draw inferences</a:t>
            </a:r>
          </a:p>
          <a:p>
            <a:pPr marL="342900" indent="-342900">
              <a:buClr>
                <a:srgbClr val="0070C0"/>
              </a:buClr>
              <a:buFont typeface="Arial" panose="020B0604020202020204" pitchFamily="34" charset="0"/>
              <a:buChar char="•"/>
            </a:pPr>
            <a:r>
              <a:rPr lang="en-US" sz="2000" dirty="0" smtClean="0"/>
              <a:t>present </a:t>
            </a:r>
            <a:r>
              <a:rPr lang="en-US" sz="2000" dirty="0"/>
              <a:t>reasoned explanations for phenomena, patterns and relationships</a:t>
            </a:r>
          </a:p>
          <a:p>
            <a:pPr marL="342900" indent="-342900">
              <a:buClr>
                <a:srgbClr val="0070C0"/>
              </a:buClr>
              <a:buFont typeface="Arial" panose="020B0604020202020204" pitchFamily="34" charset="0"/>
              <a:buChar char="•"/>
            </a:pPr>
            <a:r>
              <a:rPr lang="en-US" sz="2000" dirty="0" smtClean="0"/>
              <a:t>make </a:t>
            </a:r>
            <a:r>
              <a:rPr lang="en-US" sz="2000" dirty="0"/>
              <a:t>predictions and hypotheses</a:t>
            </a:r>
          </a:p>
          <a:p>
            <a:pPr marL="342900" indent="-342900">
              <a:buClr>
                <a:srgbClr val="0070C0"/>
              </a:buClr>
              <a:buFont typeface="Arial" panose="020B0604020202020204" pitchFamily="34" charset="0"/>
              <a:buChar char="•"/>
            </a:pPr>
            <a:r>
              <a:rPr lang="en-US" sz="2000" dirty="0" smtClean="0"/>
              <a:t>solve </a:t>
            </a:r>
            <a:r>
              <a:rPr lang="en-US" sz="2000" dirty="0"/>
              <a:t>problems, including some of a quantitative nature.</a:t>
            </a:r>
          </a:p>
          <a:p>
            <a:pPr>
              <a:buClr>
                <a:srgbClr val="0070C0"/>
              </a:buClr>
            </a:pPr>
            <a:r>
              <a:rPr lang="en-US" sz="2000" dirty="0"/>
              <a:t>Questions testing these skills may be based on information that is unfamiliar to candidates, requiring them to </a:t>
            </a:r>
            <a:r>
              <a:rPr lang="en-US" sz="2000" dirty="0" smtClean="0"/>
              <a:t>apply the </a:t>
            </a:r>
            <a:r>
              <a:rPr lang="en-US" sz="2000" dirty="0"/>
              <a:t>principles and concepts from the syllabus to a new situation, in a logical, deductive way.</a:t>
            </a:r>
          </a:p>
          <a:p>
            <a:pPr>
              <a:buClr>
                <a:srgbClr val="0070C0"/>
              </a:buClr>
            </a:pPr>
            <a:r>
              <a:rPr lang="en-US" sz="2000" dirty="0"/>
              <a:t>Questions testing these skills will often begin with one of the following words: predict, suggest, calculate </a:t>
            </a:r>
            <a:r>
              <a:rPr lang="en-US" sz="2000" dirty="0" smtClean="0"/>
              <a:t>or determine </a:t>
            </a:r>
            <a:r>
              <a:rPr lang="en-US" sz="2000" dirty="0"/>
              <a:t>(see the Glossary of terms used in science papers).</a:t>
            </a:r>
          </a:p>
        </p:txBody>
      </p:sp>
    </p:spTree>
    <p:extLst>
      <p:ext uri="{BB962C8B-B14F-4D97-AF65-F5344CB8AC3E}">
        <p14:creationId xmlns:p14="http://schemas.microsoft.com/office/powerpoint/2010/main" val="698525701"/>
      </p:ext>
    </p:extLst>
  </p:cSld>
  <p:clrMapOvr>
    <a:masterClrMapping/>
  </p:clrMapOvr>
  <p:transition advClick="0"/>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20.4 – Population Size - Factors</a:t>
            </a:r>
            <a:endParaRPr lang="en-US" sz="4000" dirty="0"/>
          </a:p>
        </p:txBody>
      </p:sp>
      <p:sp>
        <p:nvSpPr>
          <p:cNvPr id="34" name="Rectangle 33"/>
          <p:cNvSpPr/>
          <p:nvPr/>
        </p:nvSpPr>
        <p:spPr>
          <a:xfrm>
            <a:off x="179513" y="1124744"/>
            <a:ext cx="6552727" cy="5632311"/>
          </a:xfrm>
          <a:prstGeom prst="rect">
            <a:avLst/>
          </a:prstGeom>
        </p:spPr>
        <p:txBody>
          <a:bodyPr wrap="square">
            <a:spAutoFit/>
          </a:bodyPr>
          <a:lstStyle/>
          <a:p>
            <a:pPr>
              <a:buClr>
                <a:srgbClr val="0070C0"/>
              </a:buClr>
              <a:buSzPct val="80000"/>
            </a:pPr>
            <a:r>
              <a:rPr lang="en-US" b="1" dirty="0" smtClean="0">
                <a:solidFill>
                  <a:srgbClr val="C00000"/>
                </a:solidFill>
              </a:rPr>
              <a:t>Birth </a:t>
            </a:r>
            <a:r>
              <a:rPr lang="en-US" b="1" dirty="0">
                <a:solidFill>
                  <a:srgbClr val="C00000"/>
                </a:solidFill>
              </a:rPr>
              <a:t>rate and death rate</a:t>
            </a:r>
          </a:p>
          <a:p>
            <a:pPr marL="361950" indent="-361950">
              <a:buClr>
                <a:srgbClr val="0070C0"/>
              </a:buClr>
              <a:buSzPct val="80000"/>
              <a:buFont typeface="Wingdings 3" panose="05040102010807070707" pitchFamily="18" charset="2"/>
              <a:buChar char=""/>
            </a:pPr>
            <a:r>
              <a:rPr lang="en-US" dirty="0"/>
              <a:t>The human population has increased dramatically </a:t>
            </a:r>
            <a:r>
              <a:rPr lang="en-US" dirty="0" smtClean="0"/>
              <a:t>In </a:t>
            </a:r>
            <a:r>
              <a:rPr lang="en-US" dirty="0"/>
              <a:t>the developed countries, the single largest factor which brought down the birth rate was the introduction of contraceptive techniques. Considerable efforts are being made to introduce these to people in the developing countries, with some success. </a:t>
            </a:r>
            <a:endParaRPr lang="en-US" dirty="0" smtClean="0"/>
          </a:p>
          <a:p>
            <a:pPr marL="361950" indent="-361950">
              <a:buClr>
                <a:srgbClr val="0070C0"/>
              </a:buClr>
              <a:buSzPct val="80000"/>
              <a:buFont typeface="Wingdings 3" panose="05040102010807070707" pitchFamily="18" charset="2"/>
              <a:buChar char=""/>
            </a:pPr>
            <a:r>
              <a:rPr lang="en-US" dirty="0" smtClean="0"/>
              <a:t>But </a:t>
            </a:r>
            <a:r>
              <a:rPr lang="en-US" dirty="0"/>
              <a:t>many people are suspicious of contraceptive methods, or barred from using them by their religion, or simply want to have large families. It looks as though the population will go on rising for some time.</a:t>
            </a:r>
          </a:p>
          <a:p>
            <a:pPr marL="361950" indent="-361950">
              <a:buClr>
                <a:srgbClr val="0070C0"/>
              </a:buClr>
              <a:buSzPct val="80000"/>
              <a:buFont typeface="Wingdings 3" panose="05040102010807070707" pitchFamily="18" charset="2"/>
              <a:buChar char=""/>
            </a:pPr>
            <a:r>
              <a:rPr lang="en-US" dirty="0"/>
              <a:t>If we do not control the overall human birth rate, then it may happen that famine, war or disease will increase the death rate. This cannot be the best thing for the human race. We must do our best to </a:t>
            </a:r>
            <a:r>
              <a:rPr lang="en-US" dirty="0" err="1"/>
              <a:t>stabilise</a:t>
            </a:r>
            <a:r>
              <a:rPr lang="en-US" dirty="0"/>
              <a:t> the world population at a level at which everyone has a fair chance of a long, healthy life.</a:t>
            </a:r>
          </a:p>
          <a:p>
            <a:pPr marL="361950" indent="-361950">
              <a:buClr>
                <a:srgbClr val="0070C0"/>
              </a:buClr>
              <a:buSzPct val="80000"/>
              <a:buFont typeface="Wingdings 3" panose="05040102010807070707" pitchFamily="18" charset="2"/>
              <a:buChar char=""/>
            </a:pPr>
            <a:r>
              <a:rPr lang="en-US" dirty="0"/>
              <a:t>There are hopeful signs. Birth rates are steadily falling, and the rate of increase in the world population is predicted to slow and perhaps even start to fall later in this century.</a:t>
            </a:r>
          </a:p>
        </p:txBody>
      </p:sp>
      <p:sp>
        <p:nvSpPr>
          <p:cNvPr id="4" name="Round Same Side Corner Rectangle 3">
            <a:hlinkClick r:id="" action="ppaction://noaction"/>
          </p:cNvPr>
          <p:cNvSpPr/>
          <p:nvPr/>
        </p:nvSpPr>
        <p:spPr>
          <a:xfrm>
            <a:off x="7067364" y="705600"/>
            <a:ext cx="600980" cy="324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275</a:t>
            </a:r>
            <a:endParaRPr lang="en-GB" sz="960" b="1" dirty="0">
              <a:latin typeface="Arial" panose="020B0604020202020204" pitchFamily="34" charset="0"/>
              <a:cs typeface="Arial" panose="020B0604020202020204" pitchFamily="34" charset="0"/>
            </a:endParaRPr>
          </a:p>
        </p:txBody>
      </p:sp>
      <p:pic>
        <p:nvPicPr>
          <p:cNvPr id="5" name="Picture 2" descr="Image result for old person"/>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6804248" y="1124745"/>
            <a:ext cx="2064196" cy="244824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Image result for fall in birth rate"/>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6804248" y="3668136"/>
            <a:ext cx="2064196" cy="163080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Image result for fall in birth rate"/>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6804248" y="5427641"/>
            <a:ext cx="2064196" cy="1169711"/>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hlinkClick r:id="rId6" action="ppaction://hlinksldjump"/>
          </p:cNvPr>
          <p:cNvSpPr/>
          <p:nvPr/>
        </p:nvSpPr>
        <p:spPr>
          <a:xfrm>
            <a:off x="6228184" y="2276872"/>
            <a:ext cx="663964" cy="830997"/>
          </a:xfrm>
          <a:prstGeom prst="rect">
            <a:avLst/>
          </a:prstGeom>
        </p:spPr>
        <p:txBody>
          <a:bodyPr wrap="none">
            <a:spAutoFit/>
          </a:bodyPr>
          <a:lstStyle/>
          <a:p>
            <a:r>
              <a:rPr lang="en-US" sz="4800" b="1" dirty="0" smtClean="0">
                <a:solidFill>
                  <a:srgbClr val="FF0000"/>
                </a:solidFill>
              </a:rPr>
              <a:t>Q</a:t>
            </a:r>
            <a:endParaRPr lang="en-GB" sz="4800" dirty="0">
              <a:solidFill>
                <a:srgbClr val="FF0000"/>
              </a:solidFill>
            </a:endParaRPr>
          </a:p>
        </p:txBody>
      </p:sp>
    </p:spTree>
    <p:extLst>
      <p:ext uri="{BB962C8B-B14F-4D97-AF65-F5344CB8AC3E}">
        <p14:creationId xmlns:p14="http://schemas.microsoft.com/office/powerpoint/2010/main" val="3896657848"/>
      </p:ext>
    </p:extLst>
  </p:cSld>
  <p:clrMapOvr>
    <a:masterClrMapping/>
  </p:clrMapOvr>
  <p:transition advClick="0"/>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4000" dirty="0" smtClean="0"/>
              <a:t>20.4 – Population Size - Factors</a:t>
            </a:r>
            <a:endParaRPr lang="en-US" sz="4000" dirty="0"/>
          </a:p>
        </p:txBody>
      </p:sp>
      <p:sp>
        <p:nvSpPr>
          <p:cNvPr id="4" name="Round Same Side Corner Rectangle 3">
            <a:hlinkClick r:id="" action="ppaction://noaction"/>
          </p:cNvPr>
          <p:cNvSpPr/>
          <p:nvPr/>
        </p:nvSpPr>
        <p:spPr>
          <a:xfrm>
            <a:off x="7067364" y="705600"/>
            <a:ext cx="600980" cy="324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276</a:t>
            </a:r>
            <a:endParaRPr lang="en-GB" sz="960" b="1" dirty="0">
              <a:latin typeface="Arial" panose="020B0604020202020204" pitchFamily="34" charset="0"/>
              <a:cs typeface="Arial" panose="020B0604020202020204" pitchFamily="34" charset="0"/>
            </a:endParaRPr>
          </a:p>
        </p:txBody>
      </p:sp>
      <p:grpSp>
        <p:nvGrpSpPr>
          <p:cNvPr id="8" name="Group 7"/>
          <p:cNvGrpSpPr/>
          <p:nvPr/>
        </p:nvGrpSpPr>
        <p:grpSpPr>
          <a:xfrm>
            <a:off x="179512" y="1124744"/>
            <a:ext cx="8712967" cy="5381095"/>
            <a:chOff x="179512" y="6669360"/>
            <a:chExt cx="8712967" cy="5381095"/>
          </a:xfrm>
        </p:grpSpPr>
        <p:sp>
          <p:nvSpPr>
            <p:cNvPr id="9" name="Rectangle 8"/>
            <p:cNvSpPr/>
            <p:nvPr/>
          </p:nvSpPr>
          <p:spPr>
            <a:xfrm>
              <a:off x="179512" y="7101408"/>
              <a:ext cx="8712967" cy="4949047"/>
            </a:xfrm>
            <a:prstGeom prst="rect">
              <a:avLst/>
            </a:prstGeom>
            <a:solidFill>
              <a:schemeClr val="accent6">
                <a:lumMod val="20000"/>
                <a:lumOff val="80000"/>
              </a:schemeClr>
            </a:solidFill>
          </p:spPr>
          <p:txBody>
            <a:bodyPr wrap="square">
              <a:spAutoFit/>
            </a:bodyPr>
            <a:lstStyle/>
            <a:p>
              <a:pPr>
                <a:buClr>
                  <a:srgbClr val="C00000"/>
                </a:buClr>
                <a:buSzPct val="80000"/>
              </a:pPr>
              <a:r>
                <a:rPr lang="en-US" sz="1600" b="1" dirty="0" smtClean="0">
                  <a:latin typeface="Arial" panose="020B0604020202020204" pitchFamily="34" charset="0"/>
                  <a:cs typeface="Arial" panose="020B0604020202020204" pitchFamily="34" charset="0"/>
                </a:rPr>
                <a:t/>
              </a:r>
              <a:br>
                <a:rPr lang="en-US" sz="1600" b="1" dirty="0" smtClean="0">
                  <a:latin typeface="Arial" panose="020B0604020202020204" pitchFamily="34" charset="0"/>
                  <a:cs typeface="Arial" panose="020B0604020202020204" pitchFamily="34" charset="0"/>
                </a:rPr>
              </a:br>
              <a:r>
                <a:rPr lang="en-US" sz="2140" b="1" dirty="0" smtClean="0">
                  <a:latin typeface="Arial" panose="020B0604020202020204" pitchFamily="34" charset="0"/>
                  <a:cs typeface="Arial" panose="020B0604020202020204" pitchFamily="34" charset="0"/>
                </a:rPr>
                <a:t>You </a:t>
              </a:r>
              <a:r>
                <a:rPr lang="en-US" sz="2140" b="1" dirty="0">
                  <a:latin typeface="Arial" panose="020B0604020202020204" pitchFamily="34" charset="0"/>
                  <a:cs typeface="Arial" panose="020B0604020202020204" pitchFamily="34" charset="0"/>
                </a:rPr>
                <a:t>should know:</a:t>
              </a:r>
            </a:p>
            <a:p>
              <a:pPr marL="361950" indent="-361950">
                <a:buClr>
                  <a:srgbClr val="C00000"/>
                </a:buClr>
                <a:buSzPct val="80000"/>
                <a:buFont typeface="Wingdings" panose="05000000000000000000" pitchFamily="2" charset="2"/>
                <a:buChar char="v"/>
              </a:pPr>
              <a:r>
                <a:rPr lang="en-US" sz="2140" dirty="0">
                  <a:latin typeface="Arial" panose="020B0604020202020204" pitchFamily="34" charset="0"/>
                  <a:cs typeface="Arial" panose="020B0604020202020204" pitchFamily="34" charset="0"/>
                </a:rPr>
                <a:t>how food chains and food webs describe energy flow between living organisms</a:t>
              </a:r>
            </a:p>
            <a:p>
              <a:pPr marL="361950" indent="-361950">
                <a:buClr>
                  <a:srgbClr val="C00000"/>
                </a:buClr>
                <a:buSzPct val="80000"/>
                <a:buFont typeface="Wingdings" panose="05000000000000000000" pitchFamily="2" charset="2"/>
                <a:buChar char="v"/>
              </a:pPr>
              <a:r>
                <a:rPr lang="en-US" sz="2140" dirty="0" smtClean="0">
                  <a:latin typeface="Arial" panose="020B0604020202020204" pitchFamily="34" charset="0"/>
                  <a:cs typeface="Arial" panose="020B0604020202020204" pitchFamily="34" charset="0"/>
                </a:rPr>
                <a:t>about </a:t>
              </a:r>
              <a:r>
                <a:rPr lang="en-US" sz="2140" dirty="0">
                  <a:latin typeface="Arial" panose="020B0604020202020204" pitchFamily="34" charset="0"/>
                  <a:cs typeface="Arial" panose="020B0604020202020204" pitchFamily="34" charset="0"/>
                </a:rPr>
                <a:t>pyramids of numbers</a:t>
              </a:r>
            </a:p>
            <a:p>
              <a:pPr marL="361950" indent="-361950">
                <a:buClr>
                  <a:srgbClr val="C00000"/>
                </a:buClr>
                <a:buSzPct val="80000"/>
                <a:buFont typeface="Wingdings" panose="05000000000000000000" pitchFamily="2" charset="2"/>
                <a:buChar char="v"/>
              </a:pPr>
              <a:r>
                <a:rPr lang="en-US" sz="2140" dirty="0" smtClean="0">
                  <a:latin typeface="Arial" panose="020B0604020202020204" pitchFamily="34" charset="0"/>
                  <a:cs typeface="Arial" panose="020B0604020202020204" pitchFamily="34" charset="0"/>
                </a:rPr>
                <a:t>how </a:t>
              </a:r>
              <a:r>
                <a:rPr lang="en-US" sz="2140" dirty="0">
                  <a:latin typeface="Arial" panose="020B0604020202020204" pitchFamily="34" charset="0"/>
                  <a:cs typeface="Arial" panose="020B0604020202020204" pitchFamily="34" charset="0"/>
                </a:rPr>
                <a:t>energy is lost in the transfer between trophic levels</a:t>
              </a:r>
            </a:p>
            <a:p>
              <a:pPr marL="361950" indent="-361950">
                <a:buClr>
                  <a:srgbClr val="C00000"/>
                </a:buClr>
                <a:buSzPct val="80000"/>
                <a:buFont typeface="Wingdings" panose="05000000000000000000" pitchFamily="2" charset="2"/>
                <a:buChar char="v"/>
              </a:pPr>
              <a:r>
                <a:rPr lang="en-US" sz="2140" dirty="0" smtClean="0">
                  <a:latin typeface="Arial" panose="020B0604020202020204" pitchFamily="34" charset="0"/>
                  <a:cs typeface="Arial" panose="020B0604020202020204" pitchFamily="34" charset="0"/>
                </a:rPr>
                <a:t>about </a:t>
              </a:r>
              <a:r>
                <a:rPr lang="en-US" sz="2140" dirty="0">
                  <a:latin typeface="Arial" panose="020B0604020202020204" pitchFamily="34" charset="0"/>
                  <a:cs typeface="Arial" panose="020B0604020202020204" pitchFamily="34" charset="0"/>
                </a:rPr>
                <a:t>pyramids of biomass</a:t>
              </a:r>
            </a:p>
            <a:p>
              <a:pPr marL="361950" indent="-361950">
                <a:buClr>
                  <a:srgbClr val="C00000"/>
                </a:buClr>
                <a:buSzPct val="80000"/>
                <a:buFont typeface="Wingdings" panose="05000000000000000000" pitchFamily="2" charset="2"/>
                <a:buChar char="v"/>
              </a:pPr>
              <a:r>
                <a:rPr lang="en-US" sz="2140" dirty="0" smtClean="0">
                  <a:latin typeface="Arial" panose="020B0604020202020204" pitchFamily="34" charset="0"/>
                  <a:cs typeface="Arial" panose="020B0604020202020204" pitchFamily="34" charset="0"/>
                </a:rPr>
                <a:t>about </a:t>
              </a:r>
              <a:r>
                <a:rPr lang="en-US" sz="2140" dirty="0">
                  <a:latin typeface="Arial" panose="020B0604020202020204" pitchFamily="34" charset="0"/>
                  <a:cs typeface="Arial" panose="020B0604020202020204" pitchFamily="34" charset="0"/>
                </a:rPr>
                <a:t>the carbon cycle </a:t>
              </a:r>
              <a:endParaRPr lang="en-US" sz="2140" dirty="0" smtClean="0">
                <a:latin typeface="Arial" panose="020B0604020202020204" pitchFamily="34" charset="0"/>
                <a:cs typeface="Arial" panose="020B0604020202020204" pitchFamily="34" charset="0"/>
              </a:endParaRPr>
            </a:p>
            <a:p>
              <a:pPr marL="361950" indent="-361950">
                <a:buClr>
                  <a:srgbClr val="C00000"/>
                </a:buClr>
                <a:buSzPct val="80000"/>
                <a:buFont typeface="Wingdings" panose="05000000000000000000" pitchFamily="2" charset="2"/>
                <a:buChar char="v"/>
              </a:pPr>
              <a:r>
                <a:rPr lang="en-US" sz="2140" dirty="0" smtClean="0">
                  <a:latin typeface="Arial" panose="020B0604020202020204" pitchFamily="34" charset="0"/>
                  <a:cs typeface="Arial" panose="020B0604020202020204" pitchFamily="34" charset="0"/>
                </a:rPr>
                <a:t>about </a:t>
              </a:r>
              <a:r>
                <a:rPr lang="en-US" sz="2140" dirty="0">
                  <a:latin typeface="Arial" panose="020B0604020202020204" pitchFamily="34" charset="0"/>
                  <a:cs typeface="Arial" panose="020B0604020202020204" pitchFamily="34" charset="0"/>
                </a:rPr>
                <a:t>the nitrogen cycle</a:t>
              </a:r>
            </a:p>
            <a:p>
              <a:pPr marL="361950" indent="-361950">
                <a:buClr>
                  <a:srgbClr val="C00000"/>
                </a:buClr>
                <a:buSzPct val="80000"/>
                <a:buFont typeface="Wingdings" panose="05000000000000000000" pitchFamily="2" charset="2"/>
                <a:buChar char="v"/>
              </a:pPr>
              <a:r>
                <a:rPr lang="en-US" sz="2140" dirty="0" smtClean="0">
                  <a:latin typeface="Arial" panose="020B0604020202020204" pitchFamily="34" charset="0"/>
                  <a:cs typeface="Arial" panose="020B0604020202020204" pitchFamily="34" charset="0"/>
                </a:rPr>
                <a:t>about </a:t>
              </a:r>
              <a:r>
                <a:rPr lang="en-US" sz="2140" dirty="0">
                  <a:latin typeface="Arial" panose="020B0604020202020204" pitchFamily="34" charset="0"/>
                  <a:cs typeface="Arial" panose="020B0604020202020204" pitchFamily="34" charset="0"/>
                </a:rPr>
                <a:t>the water cycle</a:t>
              </a:r>
            </a:p>
            <a:p>
              <a:pPr marL="361950" indent="-361950">
                <a:buClr>
                  <a:srgbClr val="C00000"/>
                </a:buClr>
                <a:buSzPct val="80000"/>
                <a:buFont typeface="Wingdings" panose="05000000000000000000" pitchFamily="2" charset="2"/>
                <a:buChar char="v"/>
              </a:pPr>
              <a:r>
                <a:rPr lang="en-US" sz="2140" dirty="0" smtClean="0">
                  <a:latin typeface="Arial" panose="020B0604020202020204" pitchFamily="34" charset="0"/>
                  <a:cs typeface="Arial" panose="020B0604020202020204" pitchFamily="34" charset="0"/>
                </a:rPr>
                <a:t>about </a:t>
              </a:r>
              <a:r>
                <a:rPr lang="en-US" sz="2140" dirty="0">
                  <a:latin typeface="Arial" panose="020B0604020202020204" pitchFamily="34" charset="0"/>
                  <a:cs typeface="Arial" panose="020B0604020202020204" pitchFamily="34" charset="0"/>
                </a:rPr>
                <a:t>populations, and the factors that affect the rate of their growth</a:t>
              </a:r>
            </a:p>
            <a:p>
              <a:pPr marL="361950" indent="-361950">
                <a:buClr>
                  <a:srgbClr val="C00000"/>
                </a:buClr>
                <a:buSzPct val="80000"/>
                <a:buFont typeface="Wingdings" panose="05000000000000000000" pitchFamily="2" charset="2"/>
                <a:buChar char="v"/>
              </a:pPr>
              <a:r>
                <a:rPr lang="en-US" sz="2140" dirty="0" smtClean="0">
                  <a:latin typeface="Arial" panose="020B0604020202020204" pitchFamily="34" charset="0"/>
                  <a:cs typeface="Arial" panose="020B0604020202020204" pitchFamily="34" charset="0"/>
                </a:rPr>
                <a:t>how </a:t>
              </a:r>
              <a:r>
                <a:rPr lang="en-US" sz="2140" dirty="0">
                  <a:latin typeface="Arial" panose="020B0604020202020204" pitchFamily="34" charset="0"/>
                  <a:cs typeface="Arial" panose="020B0604020202020204" pitchFamily="34" charset="0"/>
                </a:rPr>
                <a:t>to interpret age pyramids</a:t>
              </a:r>
            </a:p>
            <a:p>
              <a:pPr marL="361950" indent="-361950">
                <a:buClr>
                  <a:srgbClr val="C00000"/>
                </a:buClr>
                <a:buSzPct val="80000"/>
                <a:buFont typeface="Wingdings" panose="05000000000000000000" pitchFamily="2" charset="2"/>
                <a:buChar char="v"/>
              </a:pPr>
              <a:r>
                <a:rPr lang="en-US" sz="2140" dirty="0" smtClean="0">
                  <a:latin typeface="Arial" panose="020B0604020202020204" pitchFamily="34" charset="0"/>
                  <a:cs typeface="Arial" panose="020B0604020202020204" pitchFamily="34" charset="0"/>
                </a:rPr>
                <a:t>the </a:t>
              </a:r>
              <a:r>
                <a:rPr lang="en-US" sz="2140" dirty="0">
                  <a:latin typeface="Arial" panose="020B0604020202020204" pitchFamily="34" charset="0"/>
                  <a:cs typeface="Arial" panose="020B0604020202020204" pitchFamily="34" charset="0"/>
                </a:rPr>
                <a:t>different phases of a population growth curve, and the effect of limiting factors</a:t>
              </a:r>
            </a:p>
            <a:p>
              <a:pPr marL="361950" indent="-361950">
                <a:buClr>
                  <a:srgbClr val="C00000"/>
                </a:buClr>
                <a:buSzPct val="80000"/>
                <a:buFont typeface="Wingdings" panose="05000000000000000000" pitchFamily="2" charset="2"/>
                <a:buChar char="v"/>
              </a:pPr>
              <a:r>
                <a:rPr lang="en-US" sz="2140" dirty="0" smtClean="0">
                  <a:latin typeface="Arial" panose="020B0604020202020204" pitchFamily="34" charset="0"/>
                  <a:cs typeface="Arial" panose="020B0604020202020204" pitchFamily="34" charset="0"/>
                </a:rPr>
                <a:t>the </a:t>
              </a:r>
              <a:r>
                <a:rPr lang="en-US" sz="2140" dirty="0">
                  <a:latin typeface="Arial" panose="020B0604020202020204" pitchFamily="34" charset="0"/>
                  <a:cs typeface="Arial" panose="020B0604020202020204" pitchFamily="34" charset="0"/>
                </a:rPr>
                <a:t>reasons for the increase in size of the human population.</a:t>
              </a:r>
            </a:p>
          </p:txBody>
        </p:sp>
        <p:sp>
          <p:nvSpPr>
            <p:cNvPr id="10" name="Rounded Rectangle 1"/>
            <p:cNvSpPr/>
            <p:nvPr/>
          </p:nvSpPr>
          <p:spPr>
            <a:xfrm>
              <a:off x="179512" y="6669360"/>
              <a:ext cx="8695075" cy="648072"/>
            </a:xfrm>
            <a:custGeom>
              <a:avLst/>
              <a:gdLst>
                <a:gd name="connsiteX0" fmla="*/ 0 w 8695075"/>
                <a:gd name="connsiteY0" fmla="*/ 108014 h 648072"/>
                <a:gd name="connsiteX1" fmla="*/ 108014 w 8695075"/>
                <a:gd name="connsiteY1" fmla="*/ 0 h 648072"/>
                <a:gd name="connsiteX2" fmla="*/ 8587061 w 8695075"/>
                <a:gd name="connsiteY2" fmla="*/ 0 h 648072"/>
                <a:gd name="connsiteX3" fmla="*/ 8695075 w 8695075"/>
                <a:gd name="connsiteY3" fmla="*/ 108014 h 648072"/>
                <a:gd name="connsiteX4" fmla="*/ 8695075 w 8695075"/>
                <a:gd name="connsiteY4" fmla="*/ 540058 h 648072"/>
                <a:gd name="connsiteX5" fmla="*/ 8587061 w 8695075"/>
                <a:gd name="connsiteY5" fmla="*/ 648072 h 648072"/>
                <a:gd name="connsiteX6" fmla="*/ 108014 w 8695075"/>
                <a:gd name="connsiteY6" fmla="*/ 648072 h 648072"/>
                <a:gd name="connsiteX7" fmla="*/ 0 w 8695075"/>
                <a:gd name="connsiteY7" fmla="*/ 540058 h 648072"/>
                <a:gd name="connsiteX8" fmla="*/ 0 w 8695075"/>
                <a:gd name="connsiteY8" fmla="*/ 108014 h 648072"/>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95075" h="734336">
                  <a:moveTo>
                    <a:pt x="0" y="108014"/>
                  </a:moveTo>
                  <a:cubicBezTo>
                    <a:pt x="0" y="48360"/>
                    <a:pt x="48360" y="0"/>
                    <a:pt x="108014" y="0"/>
                  </a:cubicBezTo>
                  <a:lnTo>
                    <a:pt x="8587061" y="0"/>
                  </a:lnTo>
                  <a:cubicBezTo>
                    <a:pt x="8646715" y="0"/>
                    <a:pt x="8695075" y="48360"/>
                    <a:pt x="8695075" y="108014"/>
                  </a:cubicBezTo>
                  <a:lnTo>
                    <a:pt x="8695075" y="540058"/>
                  </a:lnTo>
                  <a:cubicBezTo>
                    <a:pt x="8695075" y="599712"/>
                    <a:pt x="8215394" y="596313"/>
                    <a:pt x="8155740" y="596313"/>
                  </a:cubicBezTo>
                  <a:cubicBezTo>
                    <a:pt x="7002916" y="406533"/>
                    <a:pt x="4728657" y="648072"/>
                    <a:pt x="1764286" y="734336"/>
                  </a:cubicBezTo>
                  <a:cubicBezTo>
                    <a:pt x="1704632" y="734336"/>
                    <a:pt x="0" y="599712"/>
                    <a:pt x="0" y="540058"/>
                  </a:cubicBezTo>
                  <a:lnTo>
                    <a:pt x="0" y="10801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tIns="36000" rIns="36000" bIns="36000" rtlCol="0" anchor="t" anchorCtr="0"/>
            <a:lstStyle/>
            <a:p>
              <a:r>
                <a:rPr lang="en-US" sz="2800" b="1" dirty="0" smtClean="0">
                  <a:solidFill>
                    <a:srgbClr val="0070C0"/>
                  </a:solidFill>
                  <a:latin typeface="Arial" panose="020B0604020202020204" pitchFamily="34" charset="0"/>
                  <a:cs typeface="Arial" panose="020B0604020202020204" pitchFamily="34" charset="0"/>
                </a:rPr>
                <a:t>Summary</a:t>
              </a:r>
              <a:endParaRPr lang="en-US" sz="2800" b="1" dirty="0">
                <a:solidFill>
                  <a:srgbClr val="0070C0"/>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1528373005"/>
      </p:ext>
    </p:extLst>
  </p:cSld>
  <p:clrMapOvr>
    <a:masterClrMapping/>
  </p:clrMapOvr>
  <p:transition advClick="0"/>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79512" y="1124744"/>
            <a:ext cx="8748000" cy="5493812"/>
          </a:xfrm>
          <a:prstGeom prst="rect">
            <a:avLst/>
          </a:prstGeom>
          <a:solidFill>
            <a:srgbClr val="F5FC9A"/>
          </a:solidFill>
          <a:ln w="57150">
            <a:solidFill>
              <a:srgbClr val="002060"/>
            </a:solidFill>
          </a:ln>
        </p:spPr>
        <p:txBody>
          <a:bodyPr wrap="square">
            <a:spAutoFit/>
          </a:bodyPr>
          <a:lstStyle/>
          <a:p>
            <a:pPr marL="449263" indent="-449263">
              <a:buClr>
                <a:srgbClr val="0070C0"/>
              </a:buClr>
              <a:buFont typeface="+mj-lt"/>
              <a:buAutoNum type="arabicPeriod"/>
              <a:tabLst>
                <a:tab pos="811213" algn="l"/>
              </a:tabLst>
            </a:pPr>
            <a:r>
              <a:rPr lang="en-US" sz="1950" b="1" dirty="0" smtClean="0"/>
              <a:t>a</a:t>
            </a:r>
            <a:r>
              <a:rPr lang="en-US" sz="1950" dirty="0" smtClean="0"/>
              <a:t> 	Why </a:t>
            </a:r>
            <a:r>
              <a:rPr lang="en-US" sz="1950" dirty="0"/>
              <a:t>do living organisms need </a:t>
            </a:r>
            <a:r>
              <a:rPr lang="en-US" sz="1950" dirty="0" smtClean="0"/>
              <a:t>carbon?</a:t>
            </a:r>
            <a:br>
              <a:rPr lang="en-US" sz="1950" dirty="0" smtClean="0"/>
            </a:br>
            <a:r>
              <a:rPr lang="en-US" sz="1950" b="1" dirty="0" smtClean="0"/>
              <a:t>b</a:t>
            </a:r>
            <a:r>
              <a:rPr lang="en-US" sz="1950" dirty="0" smtClean="0"/>
              <a:t> 	Explain </a:t>
            </a:r>
            <a:r>
              <a:rPr lang="en-US" sz="1950" dirty="0"/>
              <a:t>how carbon atoms become part of a plant, </a:t>
            </a:r>
            <a:r>
              <a:rPr lang="en-US" sz="1950" dirty="0" smtClean="0"/>
              <a:t/>
            </a:r>
            <a:br>
              <a:rPr lang="en-US" sz="1950" dirty="0" smtClean="0"/>
            </a:br>
            <a:r>
              <a:rPr lang="en-US" sz="1950" b="1" dirty="0" smtClean="0"/>
              <a:t>c</a:t>
            </a:r>
            <a:r>
              <a:rPr lang="en-US" sz="1950" dirty="0" smtClean="0"/>
              <a:t> 	What </a:t>
            </a:r>
            <a:r>
              <a:rPr lang="en-US" sz="1950" dirty="0"/>
              <a:t>happens to some of these carbon atoms when a plant respires? </a:t>
            </a:r>
            <a:r>
              <a:rPr lang="en-US" sz="1950" dirty="0" smtClean="0"/>
              <a:t/>
            </a:r>
            <a:br>
              <a:rPr lang="en-US" sz="1950" dirty="0" smtClean="0"/>
            </a:br>
            <a:r>
              <a:rPr lang="en-US" sz="1950" b="1" dirty="0" smtClean="0"/>
              <a:t>d</a:t>
            </a:r>
            <a:r>
              <a:rPr lang="en-US" sz="1950" dirty="0" smtClean="0"/>
              <a:t> 	Explain </a:t>
            </a:r>
            <a:r>
              <a:rPr lang="en-US" sz="1950" dirty="0"/>
              <a:t>the role of decomposers in the carbon cycle.</a:t>
            </a:r>
          </a:p>
          <a:p>
            <a:pPr marL="449263" indent="-449263">
              <a:buClr>
                <a:srgbClr val="0070C0"/>
              </a:buClr>
              <a:buFont typeface="+mj-lt"/>
              <a:buAutoNum type="arabicPeriod"/>
              <a:tabLst>
                <a:tab pos="811213" algn="l"/>
              </a:tabLst>
            </a:pPr>
            <a:r>
              <a:rPr lang="en-US" sz="1950" dirty="0" smtClean="0"/>
              <a:t>Explain </a:t>
            </a:r>
            <a:r>
              <a:rPr lang="en-US" sz="1950" dirty="0"/>
              <a:t>the difference between each of the following pairs, giving examples where you </a:t>
            </a:r>
            <a:r>
              <a:rPr lang="en-US" sz="1950" dirty="0" smtClean="0"/>
              <a:t>can:</a:t>
            </a:r>
            <a:br>
              <a:rPr lang="en-US" sz="1950" dirty="0" smtClean="0"/>
            </a:br>
            <a:r>
              <a:rPr lang="en-US" sz="1950" b="1" dirty="0" smtClean="0"/>
              <a:t>a</a:t>
            </a:r>
            <a:r>
              <a:rPr lang="en-US" sz="1950" dirty="0" smtClean="0"/>
              <a:t> 	producer</a:t>
            </a:r>
            <a:r>
              <a:rPr lang="en-US" sz="1950" dirty="0"/>
              <a:t>, consumer, </a:t>
            </a:r>
            <a:r>
              <a:rPr lang="en-US" sz="1950" dirty="0" smtClean="0"/>
              <a:t/>
            </a:r>
            <a:br>
              <a:rPr lang="en-US" sz="1950" dirty="0" smtClean="0"/>
            </a:br>
            <a:r>
              <a:rPr lang="en-US" sz="1950" b="1" dirty="0" smtClean="0"/>
              <a:t>b</a:t>
            </a:r>
            <a:r>
              <a:rPr lang="en-US" sz="1950" dirty="0" smtClean="0"/>
              <a:t> 	primary </a:t>
            </a:r>
            <a:r>
              <a:rPr lang="en-US" sz="1950" dirty="0"/>
              <a:t>consumer, secondary consumer, </a:t>
            </a:r>
            <a:r>
              <a:rPr lang="en-US" sz="1950" dirty="0" smtClean="0"/>
              <a:t/>
            </a:r>
            <a:br>
              <a:rPr lang="en-US" sz="1950" dirty="0" smtClean="0"/>
            </a:br>
            <a:r>
              <a:rPr lang="en-US" sz="1950" b="1" dirty="0" smtClean="0"/>
              <a:t>c</a:t>
            </a:r>
            <a:r>
              <a:rPr lang="en-US" sz="1950" dirty="0" smtClean="0"/>
              <a:t> 	community</a:t>
            </a:r>
            <a:r>
              <a:rPr lang="en-US" sz="1950" dirty="0"/>
              <a:t>, population, </a:t>
            </a:r>
            <a:r>
              <a:rPr lang="en-US" sz="1950" dirty="0" smtClean="0"/>
              <a:t/>
            </a:r>
            <a:br>
              <a:rPr lang="en-US" sz="1950" dirty="0" smtClean="0"/>
            </a:br>
            <a:r>
              <a:rPr lang="en-US" sz="1950" b="1" dirty="0" smtClean="0"/>
              <a:t>d</a:t>
            </a:r>
            <a:r>
              <a:rPr lang="en-US" sz="1950" dirty="0" smtClean="0"/>
              <a:t> 	food </a:t>
            </a:r>
            <a:r>
              <a:rPr lang="en-US" sz="1950" dirty="0"/>
              <a:t>chain, food web, </a:t>
            </a:r>
            <a:r>
              <a:rPr lang="en-US" sz="1950" dirty="0" smtClean="0"/>
              <a:t/>
            </a:r>
            <a:br>
              <a:rPr lang="en-US" sz="1950" dirty="0" smtClean="0"/>
            </a:br>
            <a:r>
              <a:rPr lang="en-US" sz="1950" b="1" dirty="0" smtClean="0"/>
              <a:t>e</a:t>
            </a:r>
            <a:r>
              <a:rPr lang="en-US" sz="1950" dirty="0" smtClean="0"/>
              <a:t> 	pyramid </a:t>
            </a:r>
            <a:r>
              <a:rPr lang="en-US" sz="1950" dirty="0"/>
              <a:t>of biomass, pyramid of numbers.</a:t>
            </a:r>
          </a:p>
          <a:p>
            <a:pPr marL="449263" indent="-449263">
              <a:buClr>
                <a:srgbClr val="0070C0"/>
              </a:buClr>
              <a:buFont typeface="+mj-lt"/>
              <a:buAutoNum type="arabicPeriod"/>
              <a:tabLst>
                <a:tab pos="811213" algn="l"/>
              </a:tabLst>
            </a:pPr>
            <a:r>
              <a:rPr lang="en-US" sz="1950" b="1" dirty="0" smtClean="0"/>
              <a:t>a</a:t>
            </a:r>
            <a:r>
              <a:rPr lang="en-US" sz="1950" dirty="0" smtClean="0"/>
              <a:t> 	Why do living organisms need nitrogen?</a:t>
            </a:r>
            <a:br>
              <a:rPr lang="en-US" sz="1950" dirty="0" smtClean="0"/>
            </a:br>
            <a:r>
              <a:rPr lang="en-US" sz="1950" b="1" dirty="0" smtClean="0"/>
              <a:t>b</a:t>
            </a:r>
            <a:r>
              <a:rPr lang="en-US" sz="1950" dirty="0" smtClean="0"/>
              <a:t> 	Explain why plants and animals cannot use the nitrogen in the air </a:t>
            </a:r>
            <a:br>
              <a:rPr lang="en-US" sz="1950" dirty="0" smtClean="0"/>
            </a:br>
            <a:r>
              <a:rPr lang="en-US" sz="1950" b="1" dirty="0" smtClean="0"/>
              <a:t>c</a:t>
            </a:r>
            <a:r>
              <a:rPr lang="en-US" sz="1950" dirty="0" smtClean="0"/>
              <a:t> 	What is nitrogen fixation? </a:t>
            </a:r>
            <a:br>
              <a:rPr lang="en-US" sz="1950" dirty="0" smtClean="0"/>
            </a:br>
            <a:r>
              <a:rPr lang="en-US" sz="1950" b="1" dirty="0" smtClean="0"/>
              <a:t>d</a:t>
            </a:r>
            <a:r>
              <a:rPr lang="en-US" sz="1950" dirty="0" smtClean="0"/>
              <a:t> 	Where do nitrogen-fixing bacteria live? </a:t>
            </a:r>
            <a:br>
              <a:rPr lang="en-US" sz="1950" dirty="0" smtClean="0"/>
            </a:br>
            <a:r>
              <a:rPr lang="en-US" sz="1950" b="1" dirty="0" smtClean="0"/>
              <a:t>e</a:t>
            </a:r>
            <a:r>
              <a:rPr lang="en-US" sz="1950" dirty="0" smtClean="0"/>
              <a:t> 	Explain how animals obtain nitrogen, </a:t>
            </a:r>
            <a:br>
              <a:rPr lang="en-US" sz="1950" dirty="0" smtClean="0"/>
            </a:br>
            <a:r>
              <a:rPr lang="en-US" sz="1950" b="1" dirty="0" smtClean="0"/>
              <a:t>f</a:t>
            </a:r>
            <a:r>
              <a:rPr lang="en-US" sz="1950" dirty="0" smtClean="0"/>
              <a:t> 	What do nitrifying bacteria do? </a:t>
            </a:r>
            <a:br>
              <a:rPr lang="en-US" sz="1950" dirty="0" smtClean="0"/>
            </a:br>
            <a:r>
              <a:rPr lang="en-US" sz="1950" b="1" dirty="0" smtClean="0"/>
              <a:t>g</a:t>
            </a:r>
            <a:r>
              <a:rPr lang="en-US" sz="1950" dirty="0" smtClean="0"/>
              <a:t>	Which type of bacteria return nitrogen to the air?</a:t>
            </a:r>
            <a:endParaRPr lang="en-US" sz="1950" dirty="0"/>
          </a:p>
        </p:txBody>
      </p:sp>
      <p:sp>
        <p:nvSpPr>
          <p:cNvPr id="12" name="Title 1"/>
          <p:cNvSpPr>
            <a:spLocks noGrp="1"/>
          </p:cNvSpPr>
          <p:nvPr>
            <p:ph type="title"/>
          </p:nvPr>
        </p:nvSpPr>
        <p:spPr>
          <a:xfrm>
            <a:off x="35496" y="44624"/>
            <a:ext cx="7560840" cy="625434"/>
          </a:xfrm>
        </p:spPr>
        <p:txBody>
          <a:bodyPr>
            <a:noAutofit/>
          </a:bodyPr>
          <a:lstStyle/>
          <a:p>
            <a:r>
              <a:rPr lang="en-GB" dirty="0" smtClean="0"/>
              <a:t>20 – End of Chapter Questions</a:t>
            </a:r>
            <a:endParaRPr lang="en-GB" b="1" dirty="0" smtClean="0"/>
          </a:p>
        </p:txBody>
      </p:sp>
      <p:sp>
        <p:nvSpPr>
          <p:cNvPr id="13" name="Round Same Side Corner Rectangle 12">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277</a:t>
            </a:r>
            <a:endParaRPr lang="en-GB" sz="960" b="1" dirty="0">
              <a:latin typeface="Arial" panose="020B0604020202020204" pitchFamily="34" charset="0"/>
              <a:cs typeface="Arial" panose="020B0604020202020204" pitchFamily="34" charset="0"/>
            </a:endParaRPr>
          </a:p>
        </p:txBody>
      </p:sp>
      <p:sp>
        <p:nvSpPr>
          <p:cNvPr id="2" name="Rectangle 1">
            <a:hlinkClick r:id="rId3" action="ppaction://hlinkfile"/>
          </p:cNvPr>
          <p:cNvSpPr/>
          <p:nvPr/>
        </p:nvSpPr>
        <p:spPr>
          <a:xfrm>
            <a:off x="8172400" y="2420888"/>
            <a:ext cx="654346" cy="1015663"/>
          </a:xfrm>
          <a:prstGeom prst="rect">
            <a:avLst/>
          </a:prstGeom>
        </p:spPr>
        <p:txBody>
          <a:bodyPr wrap="none">
            <a:spAutoFit/>
          </a:bodyPr>
          <a:lstStyle/>
          <a:p>
            <a:r>
              <a:rPr lang="en-US" sz="6000" b="1" dirty="0">
                <a:solidFill>
                  <a:srgbClr val="FF0000"/>
                </a:solidFill>
              </a:rPr>
              <a:t>?</a:t>
            </a:r>
            <a:endParaRPr lang="en-GB" sz="6000" dirty="0">
              <a:solidFill>
                <a:srgbClr val="FF0000"/>
              </a:solidFill>
            </a:endParaRPr>
          </a:p>
        </p:txBody>
      </p:sp>
    </p:spTree>
    <p:extLst>
      <p:ext uri="{BB962C8B-B14F-4D97-AF65-F5344CB8AC3E}">
        <p14:creationId xmlns:p14="http://schemas.microsoft.com/office/powerpoint/2010/main" val="2765291413"/>
      </p:ext>
    </p:extLst>
  </p:cSld>
  <p:clrMapOvr>
    <a:masterClrMapping/>
  </p:clrMapOvr>
  <p:transition advClick="0"/>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79512" y="1124744"/>
            <a:ext cx="8748000" cy="5632311"/>
          </a:xfrm>
          <a:prstGeom prst="rect">
            <a:avLst/>
          </a:prstGeom>
          <a:solidFill>
            <a:srgbClr val="F5FC9A"/>
          </a:solidFill>
          <a:ln w="57150">
            <a:solidFill>
              <a:srgbClr val="002060"/>
            </a:solidFill>
          </a:ln>
        </p:spPr>
        <p:txBody>
          <a:bodyPr wrap="square">
            <a:spAutoFit/>
          </a:bodyPr>
          <a:lstStyle/>
          <a:p>
            <a:pPr marL="457200" indent="-457200">
              <a:buClr>
                <a:srgbClr val="0070C0"/>
              </a:buClr>
              <a:buFont typeface="+mj-lt"/>
              <a:buAutoNum type="arabicPeriod" startAt="4"/>
              <a:tabLst>
                <a:tab pos="896938" algn="l"/>
                <a:tab pos="1346200" algn="l"/>
              </a:tabLst>
            </a:pPr>
            <a:r>
              <a:rPr lang="en-US" sz="2000" b="1" dirty="0" smtClean="0"/>
              <a:t>a</a:t>
            </a:r>
            <a:r>
              <a:rPr lang="en-US" sz="2000" dirty="0" smtClean="0"/>
              <a:t> </a:t>
            </a:r>
            <a:r>
              <a:rPr lang="en-US" sz="2000" dirty="0"/>
              <a:t>In what form do each of the following obtain their </a:t>
            </a:r>
            <a:r>
              <a:rPr lang="en-US" sz="2000" dirty="0" smtClean="0"/>
              <a:t>nitrogen?</a:t>
            </a:r>
            <a:br>
              <a:rPr lang="en-US" sz="2000" dirty="0" smtClean="0"/>
            </a:br>
            <a:r>
              <a:rPr lang="en-US" sz="2000" dirty="0" smtClean="0"/>
              <a:t>	</a:t>
            </a:r>
            <a:r>
              <a:rPr lang="en-US" sz="2000" b="1" dirty="0" err="1" smtClean="0"/>
              <a:t>i</a:t>
            </a:r>
            <a:r>
              <a:rPr lang="en-US" sz="2000" dirty="0" smtClean="0"/>
              <a:t> 	a green plant</a:t>
            </a:r>
            <a:br>
              <a:rPr lang="en-US" sz="2000" dirty="0" smtClean="0"/>
            </a:br>
            <a:r>
              <a:rPr lang="en-US" sz="2000" dirty="0" smtClean="0"/>
              <a:t>	</a:t>
            </a:r>
            <a:r>
              <a:rPr lang="en-US" sz="2000" b="1" dirty="0" smtClean="0"/>
              <a:t>ii</a:t>
            </a:r>
            <a:r>
              <a:rPr lang="en-US" sz="2000" dirty="0" smtClean="0"/>
              <a:t> 	nitrogen-fixing bacteria</a:t>
            </a:r>
            <a:br>
              <a:rPr lang="en-US" sz="2000" dirty="0" smtClean="0"/>
            </a:br>
            <a:r>
              <a:rPr lang="en-US" sz="2000" dirty="0" smtClean="0"/>
              <a:t>	</a:t>
            </a:r>
            <a:r>
              <a:rPr lang="en-US" sz="2000" b="1" dirty="0" smtClean="0"/>
              <a:t>iii</a:t>
            </a:r>
            <a:r>
              <a:rPr lang="en-US" sz="2000" dirty="0" smtClean="0"/>
              <a:t> 	a mammal</a:t>
            </a:r>
            <a:br>
              <a:rPr lang="en-US" sz="2000" dirty="0" smtClean="0"/>
            </a:br>
            <a:r>
              <a:rPr lang="en-US" sz="2000" b="1" dirty="0" smtClean="0"/>
              <a:t>b</a:t>
            </a:r>
            <a:r>
              <a:rPr lang="en-US" sz="2000" dirty="0" smtClean="0"/>
              <a:t> </a:t>
            </a:r>
            <a:r>
              <a:rPr lang="en-US" sz="2000" dirty="0"/>
              <a:t>In the sea, the main nitrogen-fixing organisms are blue-green algae, which float near the top of the water in the plankton. Construct a diagram or chart similar to Figure 20.10, showing how nitrogen is circulated amongst marine organisms.</a:t>
            </a:r>
          </a:p>
          <a:p>
            <a:pPr marL="449263" indent="-449263">
              <a:buClr>
                <a:srgbClr val="0070C0"/>
              </a:buClr>
              <a:buFont typeface="+mj-lt"/>
              <a:buAutoNum type="arabicPeriod" startAt="4"/>
              <a:tabLst>
                <a:tab pos="811213" algn="l"/>
              </a:tabLst>
            </a:pPr>
            <a:r>
              <a:rPr lang="en-US" sz="2000" dirty="0"/>
              <a:t>The graph below shows population changes over one summer, for two insects. One is a type of greenfly, and the other is a ladybird which feeds on it</a:t>
            </a:r>
            <a:r>
              <a:rPr lang="en-US" sz="2000" dirty="0" smtClean="0"/>
              <a:t>.</a:t>
            </a:r>
          </a:p>
          <a:p>
            <a:pPr marL="723900" indent="-284163" defTabSz="896938">
              <a:buClr>
                <a:srgbClr val="0070C0"/>
              </a:buClr>
              <a:buFont typeface="+mj-lt"/>
              <a:buAutoNum type="alphaLcPeriod"/>
            </a:pPr>
            <a:r>
              <a:rPr lang="en-US" sz="2000" dirty="0" smtClean="0"/>
              <a:t>Which </a:t>
            </a:r>
            <a:r>
              <a:rPr lang="en-US" sz="2000" dirty="0"/>
              <a:t>curve represents the ladybird </a:t>
            </a:r>
            <a:r>
              <a:rPr lang="en-US" sz="2000" dirty="0" smtClean="0"/>
              <a:t/>
            </a:r>
            <a:br>
              <a:rPr lang="en-US" sz="2000" dirty="0" smtClean="0"/>
            </a:br>
            <a:r>
              <a:rPr lang="en-US" sz="2000" dirty="0" smtClean="0"/>
              <a:t>population</a:t>
            </a:r>
            <a:r>
              <a:rPr lang="en-US" sz="2000" dirty="0"/>
              <a:t>, and which the greenfly </a:t>
            </a:r>
            <a:r>
              <a:rPr lang="en-US" sz="2000" dirty="0" smtClean="0"/>
              <a:t/>
            </a:r>
            <a:br>
              <a:rPr lang="en-US" sz="2000" dirty="0" smtClean="0"/>
            </a:br>
            <a:r>
              <a:rPr lang="en-US" sz="2000" dirty="0" smtClean="0"/>
              <a:t>population</a:t>
            </a:r>
            <a:r>
              <a:rPr lang="en-US" sz="2000" dirty="0"/>
              <a:t>? </a:t>
            </a:r>
            <a:endParaRPr lang="en-US" sz="2000" dirty="0" smtClean="0"/>
          </a:p>
          <a:p>
            <a:pPr marL="723900" indent="-284163" defTabSz="896938">
              <a:buClr>
                <a:srgbClr val="0070C0"/>
              </a:buClr>
              <a:buFont typeface="+mj-lt"/>
              <a:buAutoNum type="alphaLcPeriod"/>
            </a:pPr>
            <a:r>
              <a:rPr lang="en-US" sz="2000" dirty="0" smtClean="0"/>
              <a:t>Give </a:t>
            </a:r>
            <a:r>
              <a:rPr lang="en-US" sz="2000" dirty="0"/>
              <a:t>a reason for your answer to part a.</a:t>
            </a:r>
          </a:p>
          <a:p>
            <a:pPr marL="723900" indent="-284163" defTabSz="896938">
              <a:buClr>
                <a:srgbClr val="0070C0"/>
              </a:buClr>
              <a:buFont typeface="+mj-lt"/>
              <a:buAutoNum type="alphaLcPeriod"/>
            </a:pPr>
            <a:r>
              <a:rPr lang="en-US" sz="2000" dirty="0"/>
              <a:t>Explain why the two curves are similar.</a:t>
            </a:r>
          </a:p>
          <a:p>
            <a:pPr marL="723900" indent="-284163" defTabSz="896938">
              <a:buClr>
                <a:srgbClr val="0070C0"/>
              </a:buClr>
              <a:buFont typeface="+mj-lt"/>
              <a:buAutoNum type="alphaLcPeriod"/>
            </a:pPr>
            <a:r>
              <a:rPr lang="en-US" sz="2000" dirty="0"/>
              <a:t>Why do the two curves rise and fall at </a:t>
            </a:r>
            <a:r>
              <a:rPr lang="en-US" sz="2000" dirty="0" smtClean="0"/>
              <a:t/>
            </a:r>
            <a:br>
              <a:rPr lang="en-US" sz="2000" dirty="0" smtClean="0"/>
            </a:br>
            <a:r>
              <a:rPr lang="en-US" sz="2000" dirty="0" smtClean="0"/>
              <a:t>slightly </a:t>
            </a:r>
            <a:r>
              <a:rPr lang="en-US" sz="2000" dirty="0"/>
              <a:t>different times?</a:t>
            </a:r>
          </a:p>
        </p:txBody>
      </p:sp>
      <p:sp>
        <p:nvSpPr>
          <p:cNvPr id="12" name="Title 1"/>
          <p:cNvSpPr>
            <a:spLocks noGrp="1"/>
          </p:cNvSpPr>
          <p:nvPr>
            <p:ph type="title"/>
          </p:nvPr>
        </p:nvSpPr>
        <p:spPr>
          <a:xfrm>
            <a:off x="35496" y="44624"/>
            <a:ext cx="7560840" cy="625434"/>
          </a:xfrm>
        </p:spPr>
        <p:txBody>
          <a:bodyPr>
            <a:noAutofit/>
          </a:bodyPr>
          <a:lstStyle/>
          <a:p>
            <a:r>
              <a:rPr lang="en-GB" dirty="0"/>
              <a:t>20 – End of Chapter Questions</a:t>
            </a:r>
            <a:endParaRPr lang="en-GB" b="1" dirty="0" smtClean="0"/>
          </a:p>
        </p:txBody>
      </p:sp>
      <p:sp>
        <p:nvSpPr>
          <p:cNvPr id="13" name="Round Same Side Corner Rectangle 12">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278</a:t>
            </a:r>
            <a:endParaRPr lang="en-GB" sz="960" b="1"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463792" y="4581128"/>
            <a:ext cx="3373298" cy="2088232"/>
          </a:xfrm>
          <a:prstGeom prst="rect">
            <a:avLst/>
          </a:prstGeom>
        </p:spPr>
      </p:pic>
      <p:sp>
        <p:nvSpPr>
          <p:cNvPr id="7" name="Rectangle 6">
            <a:hlinkClick r:id="rId4" action="ppaction://hlinkfile"/>
          </p:cNvPr>
          <p:cNvSpPr/>
          <p:nvPr/>
        </p:nvSpPr>
        <p:spPr>
          <a:xfrm>
            <a:off x="8172400" y="1196752"/>
            <a:ext cx="654346" cy="1015663"/>
          </a:xfrm>
          <a:prstGeom prst="rect">
            <a:avLst/>
          </a:prstGeom>
        </p:spPr>
        <p:txBody>
          <a:bodyPr wrap="none">
            <a:spAutoFit/>
          </a:bodyPr>
          <a:lstStyle/>
          <a:p>
            <a:r>
              <a:rPr lang="en-US" sz="6000" b="1" dirty="0">
                <a:solidFill>
                  <a:srgbClr val="FF0000"/>
                </a:solidFill>
              </a:rPr>
              <a:t>?</a:t>
            </a:r>
            <a:endParaRPr lang="en-GB" sz="6000" dirty="0">
              <a:solidFill>
                <a:srgbClr val="FF0000"/>
              </a:solidFill>
            </a:endParaRPr>
          </a:p>
        </p:txBody>
      </p:sp>
    </p:spTree>
    <p:extLst>
      <p:ext uri="{BB962C8B-B14F-4D97-AF65-F5344CB8AC3E}">
        <p14:creationId xmlns:p14="http://schemas.microsoft.com/office/powerpoint/2010/main" val="3825057015"/>
      </p:ext>
    </p:extLst>
  </p:cSld>
  <p:clrMapOvr>
    <a:masterClrMapping/>
  </p:clrMapOvr>
  <p:transition advClick="0"/>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79512" y="1124744"/>
            <a:ext cx="8748000" cy="5355312"/>
          </a:xfrm>
          <a:prstGeom prst="rect">
            <a:avLst/>
          </a:prstGeom>
          <a:solidFill>
            <a:srgbClr val="F5FC9A"/>
          </a:solidFill>
          <a:ln w="57150">
            <a:solidFill>
              <a:srgbClr val="002060"/>
            </a:solidFill>
          </a:ln>
        </p:spPr>
        <p:txBody>
          <a:bodyPr wrap="square">
            <a:spAutoFit/>
          </a:bodyPr>
          <a:lstStyle/>
          <a:p>
            <a:pPr marL="457200" indent="-457200">
              <a:buClr>
                <a:srgbClr val="0070C0"/>
              </a:buClr>
              <a:buFont typeface="+mj-lt"/>
              <a:buAutoNum type="arabicPeriod" startAt="6"/>
              <a:tabLst>
                <a:tab pos="4486275" algn="l"/>
              </a:tabLst>
            </a:pPr>
            <a:r>
              <a:rPr lang="en-US" dirty="0" smtClean="0"/>
              <a:t>The </a:t>
            </a:r>
            <a:r>
              <a:rPr lang="en-US" dirty="0"/>
              <a:t>diagram below shows what happens to energy as it passes through an herbivorous mammal (a wildebeest</a:t>
            </a:r>
            <a:r>
              <a:rPr lang="en-US" dirty="0" smtClean="0"/>
              <a:t>).</a:t>
            </a:r>
          </a:p>
          <a:p>
            <a:pPr marL="457200" indent="-457200">
              <a:buClr>
                <a:srgbClr val="0070C0"/>
              </a:buClr>
              <a:buFont typeface="+mj-lt"/>
              <a:buAutoNum type="alphaLcPeriod"/>
              <a:tabLst>
                <a:tab pos="4486275" algn="l"/>
              </a:tabLst>
            </a:pPr>
            <a:r>
              <a:rPr lang="en-US" b="1" dirty="0" err="1" smtClean="0"/>
              <a:t>i</a:t>
            </a:r>
            <a:r>
              <a:rPr lang="en-US" dirty="0" smtClean="0"/>
              <a:t> </a:t>
            </a:r>
            <a:r>
              <a:rPr lang="en-US" dirty="0"/>
              <a:t>State the source of the energy in </a:t>
            </a:r>
            <a:r>
              <a:rPr lang="en-US" dirty="0" smtClean="0"/>
              <a:t/>
            </a:r>
            <a:br>
              <a:rPr lang="en-US" dirty="0" smtClean="0"/>
            </a:br>
            <a:r>
              <a:rPr lang="en-US" dirty="0" smtClean="0"/>
              <a:t>the </a:t>
            </a:r>
            <a:r>
              <a:rPr lang="en-US" dirty="0"/>
              <a:t>food </a:t>
            </a:r>
            <a:r>
              <a:rPr lang="en-US" dirty="0" smtClean="0"/>
              <a:t>eaten </a:t>
            </a:r>
            <a:r>
              <a:rPr lang="en-US" dirty="0"/>
              <a:t>by the wildebeest. </a:t>
            </a:r>
            <a:r>
              <a:rPr lang="en-US" dirty="0" smtClean="0"/>
              <a:t>	[1]</a:t>
            </a:r>
            <a:br>
              <a:rPr lang="en-US" dirty="0" smtClean="0"/>
            </a:br>
            <a:r>
              <a:rPr lang="en-US" b="1" dirty="0" smtClean="0"/>
              <a:t>ii</a:t>
            </a:r>
            <a:r>
              <a:rPr lang="en-US" dirty="0" smtClean="0"/>
              <a:t> </a:t>
            </a:r>
            <a:r>
              <a:rPr lang="en-US" dirty="0"/>
              <a:t>State the form in which the energy </a:t>
            </a:r>
            <a:r>
              <a:rPr lang="en-US" dirty="0" smtClean="0"/>
              <a:t/>
            </a:r>
            <a:br>
              <a:rPr lang="en-US" dirty="0" smtClean="0"/>
            </a:br>
            <a:r>
              <a:rPr lang="en-US" dirty="0" smtClean="0"/>
              <a:t>is present </a:t>
            </a:r>
            <a:r>
              <a:rPr lang="en-US" dirty="0"/>
              <a:t>in the carbohydrate eaten </a:t>
            </a:r>
            <a:r>
              <a:rPr lang="en-US" dirty="0" smtClean="0"/>
              <a:t/>
            </a:r>
            <a:br>
              <a:rPr lang="en-US" dirty="0" smtClean="0"/>
            </a:br>
            <a:r>
              <a:rPr lang="en-US" dirty="0" smtClean="0"/>
              <a:t>by </a:t>
            </a:r>
            <a:r>
              <a:rPr lang="en-US" dirty="0"/>
              <a:t>the </a:t>
            </a:r>
            <a:r>
              <a:rPr lang="en-US" dirty="0" smtClean="0"/>
              <a:t>wildebeest</a:t>
            </a:r>
            <a:r>
              <a:rPr lang="en-US" dirty="0"/>
              <a:t>. </a:t>
            </a:r>
            <a:r>
              <a:rPr lang="en-US" dirty="0" smtClean="0"/>
              <a:t>	[</a:t>
            </a:r>
            <a:r>
              <a:rPr lang="en-US" dirty="0"/>
              <a:t>1]</a:t>
            </a:r>
          </a:p>
          <a:p>
            <a:pPr marL="457200" indent="-457200">
              <a:buClr>
                <a:srgbClr val="0070C0"/>
              </a:buClr>
              <a:buFont typeface="+mj-lt"/>
              <a:buAutoNum type="alphaLcPeriod"/>
              <a:tabLst>
                <a:tab pos="4486275" algn="l"/>
              </a:tabLst>
            </a:pPr>
            <a:r>
              <a:rPr lang="en-US" b="1" dirty="0" err="1" smtClean="0"/>
              <a:t>i</a:t>
            </a:r>
            <a:r>
              <a:rPr lang="en-US" dirty="0" smtClean="0"/>
              <a:t> </a:t>
            </a:r>
            <a:r>
              <a:rPr lang="en-US" dirty="0"/>
              <a:t>Name the process that makes the </a:t>
            </a:r>
            <a:r>
              <a:rPr lang="en-US" dirty="0" smtClean="0"/>
              <a:t/>
            </a:r>
            <a:br>
              <a:rPr lang="en-US" dirty="0" smtClean="0"/>
            </a:br>
            <a:r>
              <a:rPr lang="en-US" dirty="0" smtClean="0"/>
              <a:t>remaining </a:t>
            </a:r>
            <a:r>
              <a:rPr lang="en-US" dirty="0"/>
              <a:t>35% of the energy in the </a:t>
            </a:r>
            <a:r>
              <a:rPr lang="en-US" dirty="0" smtClean="0"/>
              <a:t/>
            </a:r>
            <a:br>
              <a:rPr lang="en-US" dirty="0" smtClean="0"/>
            </a:br>
            <a:r>
              <a:rPr lang="en-US" dirty="0" smtClean="0"/>
              <a:t>food available to </a:t>
            </a:r>
            <a:r>
              <a:rPr lang="en-US" dirty="0"/>
              <a:t>the wildebeest. </a:t>
            </a:r>
            <a:r>
              <a:rPr lang="en-US" dirty="0" smtClean="0"/>
              <a:t>	[1]</a:t>
            </a:r>
            <a:br>
              <a:rPr lang="en-US" dirty="0" smtClean="0"/>
            </a:br>
            <a:r>
              <a:rPr lang="en-US" b="1" dirty="0" smtClean="0"/>
              <a:t>ii</a:t>
            </a:r>
            <a:r>
              <a:rPr lang="en-US" dirty="0" smtClean="0"/>
              <a:t> </a:t>
            </a:r>
            <a:r>
              <a:rPr lang="en-US" dirty="0"/>
              <a:t>State three ways in which the energy </a:t>
            </a:r>
            <a:r>
              <a:rPr lang="en-US" dirty="0" smtClean="0"/>
              <a:t>may </a:t>
            </a:r>
            <a:r>
              <a:rPr lang="en-US" dirty="0"/>
              <a:t>be used within the wildebeest. </a:t>
            </a:r>
            <a:r>
              <a:rPr lang="en-US" dirty="0" smtClean="0"/>
              <a:t>	[</a:t>
            </a:r>
            <a:r>
              <a:rPr lang="en-US" dirty="0"/>
              <a:t>3]</a:t>
            </a:r>
          </a:p>
          <a:p>
            <a:pPr>
              <a:buClr>
                <a:srgbClr val="0070C0"/>
              </a:buClr>
              <a:tabLst>
                <a:tab pos="4486275" algn="l"/>
              </a:tabLst>
            </a:pPr>
            <a:r>
              <a:rPr lang="en-US" dirty="0"/>
              <a:t>The bird on the wildebeests back is an </a:t>
            </a:r>
            <a:r>
              <a:rPr lang="en-US" dirty="0" err="1"/>
              <a:t>oxpecker</a:t>
            </a:r>
            <a:r>
              <a:rPr lang="en-US" dirty="0"/>
              <a:t> that feeds both on blood-sucking parasites (ticks) living on the wildebeest, and on blood from the wildebeest’s wounds.</a:t>
            </a:r>
          </a:p>
          <a:p>
            <a:pPr marL="457200" indent="-457200">
              <a:buClr>
                <a:srgbClr val="0070C0"/>
              </a:buClr>
              <a:buFont typeface="+mj-lt"/>
              <a:buAutoNum type="alphaLcPeriod" startAt="3"/>
              <a:tabLst>
                <a:tab pos="8074025" algn="l"/>
              </a:tabLst>
            </a:pPr>
            <a:r>
              <a:rPr lang="en-US" b="1" dirty="0" err="1" smtClean="0"/>
              <a:t>i</a:t>
            </a:r>
            <a:r>
              <a:rPr lang="en-US" dirty="0" smtClean="0"/>
              <a:t> </a:t>
            </a:r>
            <a:r>
              <a:rPr lang="en-US" dirty="0"/>
              <a:t>Draw a food web to show the feeding relationships of the organisms in the diagram. </a:t>
            </a:r>
            <a:r>
              <a:rPr lang="en-US" dirty="0" smtClean="0"/>
              <a:t>	[1]</a:t>
            </a:r>
            <a:br>
              <a:rPr lang="en-US" dirty="0" smtClean="0"/>
            </a:br>
            <a:r>
              <a:rPr lang="en-US" b="1" dirty="0" smtClean="0"/>
              <a:t>ii</a:t>
            </a:r>
            <a:r>
              <a:rPr lang="en-US" dirty="0" smtClean="0"/>
              <a:t> </a:t>
            </a:r>
            <a:r>
              <a:rPr lang="en-US" dirty="0"/>
              <a:t>Explain why there must always be fewer </a:t>
            </a:r>
            <a:r>
              <a:rPr lang="en-US" dirty="0" err="1"/>
              <a:t>oxpeckers</a:t>
            </a:r>
            <a:r>
              <a:rPr lang="en-US" dirty="0"/>
              <a:t> than ticks in this food web. </a:t>
            </a:r>
            <a:r>
              <a:rPr lang="en-US" dirty="0" smtClean="0"/>
              <a:t>	[</a:t>
            </a:r>
            <a:r>
              <a:rPr lang="en-US" dirty="0"/>
              <a:t>3]</a:t>
            </a:r>
          </a:p>
          <a:p>
            <a:pPr algn="ctr">
              <a:buClr>
                <a:srgbClr val="0070C0"/>
              </a:buClr>
              <a:tabLst>
                <a:tab pos="4486275" algn="l"/>
              </a:tabLst>
            </a:pPr>
            <a:r>
              <a:rPr lang="en-US" i="1" dirty="0"/>
              <a:t>[Adapted from Cambridge O Level Biology 5090/21, Question 1, May/June 2010]</a:t>
            </a:r>
          </a:p>
        </p:txBody>
      </p:sp>
      <p:sp>
        <p:nvSpPr>
          <p:cNvPr id="12" name="Title 1"/>
          <p:cNvSpPr>
            <a:spLocks noGrp="1"/>
          </p:cNvSpPr>
          <p:nvPr>
            <p:ph type="title"/>
          </p:nvPr>
        </p:nvSpPr>
        <p:spPr>
          <a:xfrm>
            <a:off x="35496" y="44624"/>
            <a:ext cx="7560840" cy="625434"/>
          </a:xfrm>
        </p:spPr>
        <p:txBody>
          <a:bodyPr>
            <a:noAutofit/>
          </a:bodyPr>
          <a:lstStyle/>
          <a:p>
            <a:r>
              <a:rPr lang="en-GB" dirty="0"/>
              <a:t>20 – End of Chapter Questions</a:t>
            </a:r>
            <a:endParaRPr lang="en-GB" b="1" dirty="0" smtClean="0"/>
          </a:p>
        </p:txBody>
      </p:sp>
      <p:sp>
        <p:nvSpPr>
          <p:cNvPr id="13" name="Round Same Side Corner Rectangle 12">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278</a:t>
            </a:r>
            <a:endParaRPr lang="en-GB" sz="96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cstate="print">
            <a:lum bright="-47000" contrast="75000"/>
            <a:extLst>
              <a:ext uri="{28A0092B-C50C-407E-A947-70E740481C1C}">
                <a14:useLocalDpi xmlns:a14="http://schemas.microsoft.com/office/drawing/2010/main"/>
              </a:ext>
            </a:extLst>
          </a:blip>
          <a:stretch>
            <a:fillRect/>
          </a:stretch>
        </p:blipFill>
        <p:spPr>
          <a:xfrm>
            <a:off x="4499993" y="1489382"/>
            <a:ext cx="4401276" cy="2163409"/>
          </a:xfrm>
          <a:prstGeom prst="rect">
            <a:avLst/>
          </a:prstGeom>
        </p:spPr>
      </p:pic>
      <p:sp>
        <p:nvSpPr>
          <p:cNvPr id="7" name="Rectangle 6">
            <a:hlinkClick r:id="rId4" action="ppaction://hlinkfile"/>
          </p:cNvPr>
          <p:cNvSpPr/>
          <p:nvPr/>
        </p:nvSpPr>
        <p:spPr>
          <a:xfrm>
            <a:off x="8172400" y="1484784"/>
            <a:ext cx="654346" cy="1015663"/>
          </a:xfrm>
          <a:prstGeom prst="rect">
            <a:avLst/>
          </a:prstGeom>
        </p:spPr>
        <p:txBody>
          <a:bodyPr wrap="none">
            <a:spAutoFit/>
          </a:bodyPr>
          <a:lstStyle/>
          <a:p>
            <a:r>
              <a:rPr lang="en-US" sz="6000" b="1" dirty="0">
                <a:solidFill>
                  <a:srgbClr val="FF0000"/>
                </a:solidFill>
              </a:rPr>
              <a:t>?</a:t>
            </a:r>
            <a:endParaRPr lang="en-GB" sz="6000" dirty="0">
              <a:solidFill>
                <a:srgbClr val="FF0000"/>
              </a:solidFill>
            </a:endParaRPr>
          </a:p>
        </p:txBody>
      </p:sp>
    </p:spTree>
    <p:extLst>
      <p:ext uri="{BB962C8B-B14F-4D97-AF65-F5344CB8AC3E}">
        <p14:creationId xmlns:p14="http://schemas.microsoft.com/office/powerpoint/2010/main" val="4188918233"/>
      </p:ext>
    </p:extLst>
  </p:cSld>
  <p:clrMapOvr>
    <a:masterClrMapping/>
  </p:clrMapOvr>
  <p:transition advClick="0"/>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79512" y="1083204"/>
            <a:ext cx="8748000" cy="5664628"/>
          </a:xfrm>
          <a:prstGeom prst="rect">
            <a:avLst/>
          </a:prstGeom>
          <a:solidFill>
            <a:srgbClr val="F5FC9A"/>
          </a:solidFill>
          <a:ln w="57150">
            <a:solidFill>
              <a:srgbClr val="002060"/>
            </a:solidFill>
          </a:ln>
        </p:spPr>
        <p:txBody>
          <a:bodyPr wrap="square">
            <a:spAutoFit/>
          </a:bodyPr>
          <a:lstStyle/>
          <a:p>
            <a:pPr marL="457200" indent="-457200">
              <a:buClr>
                <a:srgbClr val="0070C0"/>
              </a:buClr>
              <a:buFont typeface="+mj-lt"/>
              <a:buAutoNum type="arabicPeriod" startAt="7"/>
              <a:tabLst>
                <a:tab pos="8161338" algn="l"/>
              </a:tabLst>
            </a:pPr>
            <a:r>
              <a:rPr lang="en-US" sz="2130" dirty="0" smtClean="0">
                <a:solidFill>
                  <a:srgbClr val="6699FF"/>
                </a:solidFill>
              </a:rPr>
              <a:t>a</a:t>
            </a:r>
            <a:r>
              <a:rPr lang="en-US" sz="2130" dirty="0" smtClean="0"/>
              <a:t>    List </a:t>
            </a:r>
            <a:r>
              <a:rPr lang="en-US" sz="2130" dirty="0"/>
              <a:t>four chemical elements that are found in proteins. </a:t>
            </a:r>
            <a:r>
              <a:rPr lang="en-US" sz="2130" dirty="0" smtClean="0"/>
              <a:t>	[4]</a:t>
            </a:r>
            <a:br>
              <a:rPr lang="en-US" sz="2130" dirty="0" smtClean="0"/>
            </a:br>
            <a:r>
              <a:rPr lang="en-US" sz="2130" dirty="0" smtClean="0"/>
              <a:t>The </a:t>
            </a:r>
            <a:r>
              <a:rPr lang="en-US" sz="2130" dirty="0"/>
              <a:t>photograph </a:t>
            </a:r>
            <a:r>
              <a:rPr lang="en-US" sz="2130" dirty="0" smtClean="0"/>
              <a:t>right shows </a:t>
            </a:r>
            <a:r>
              <a:rPr lang="en-US" sz="2130" dirty="0"/>
              <a:t>some root nodules from a pea plant, which is a type of legume</a:t>
            </a:r>
            <a:r>
              <a:rPr lang="en-US" sz="2130" dirty="0" smtClean="0"/>
              <a:t>.</a:t>
            </a:r>
          </a:p>
          <a:p>
            <a:pPr marL="896938" indent="-447675">
              <a:buClr>
                <a:srgbClr val="0070C0"/>
              </a:buClr>
              <a:buFont typeface="+mj-lt"/>
              <a:buAutoNum type="alphaLcPeriod" startAt="2"/>
              <a:tabLst>
                <a:tab pos="8161338" algn="l"/>
              </a:tabLst>
            </a:pPr>
            <a:r>
              <a:rPr lang="en-US" sz="2130" dirty="0" smtClean="0"/>
              <a:t>Nodules </a:t>
            </a:r>
            <a:r>
              <a:rPr lang="en-US" sz="2130" dirty="0"/>
              <a:t>like those in the photograph develop on the roots of pea plants and other legumes when the soil is lacking in nitrate </a:t>
            </a:r>
            <a:r>
              <a:rPr lang="en-US" sz="2130" dirty="0" smtClean="0"/>
              <a:t>ions.</a:t>
            </a:r>
            <a:br>
              <a:rPr lang="en-US" sz="2130" dirty="0" smtClean="0"/>
            </a:br>
            <a:r>
              <a:rPr lang="en-US" sz="2130" dirty="0" smtClean="0"/>
              <a:t>Explain </a:t>
            </a:r>
            <a:r>
              <a:rPr lang="en-US" sz="2130" dirty="0"/>
              <a:t>what happens inside the nodule to help legume plants grow in soils lacking nitrate ions. </a:t>
            </a:r>
            <a:r>
              <a:rPr lang="en-US" sz="2130" dirty="0" smtClean="0"/>
              <a:t>	[</a:t>
            </a:r>
            <a:r>
              <a:rPr lang="en-US" sz="2130" dirty="0"/>
              <a:t>3]</a:t>
            </a:r>
          </a:p>
          <a:p>
            <a:pPr marL="896938" indent="-447675">
              <a:buClr>
                <a:srgbClr val="0070C0"/>
              </a:buClr>
              <a:buFont typeface="+mj-lt"/>
              <a:buAutoNum type="alphaLcPeriod" startAt="2"/>
              <a:tabLst>
                <a:tab pos="8161338" algn="l"/>
              </a:tabLst>
            </a:pPr>
            <a:r>
              <a:rPr lang="en-US" sz="2130" dirty="0" smtClean="0"/>
              <a:t>After </a:t>
            </a:r>
            <a:r>
              <a:rPr lang="en-US" sz="2130" dirty="0"/>
              <a:t>the peas have been harvested, </a:t>
            </a:r>
            <a:r>
              <a:rPr lang="en-US" sz="2130" dirty="0" smtClean="0"/>
              <a:t/>
            </a:r>
            <a:br>
              <a:rPr lang="en-US" sz="2130" dirty="0" smtClean="0"/>
            </a:br>
            <a:r>
              <a:rPr lang="en-US" sz="2130" dirty="0" smtClean="0"/>
              <a:t>the </a:t>
            </a:r>
            <a:r>
              <a:rPr lang="en-US" sz="2130" dirty="0"/>
              <a:t>plants are ploughed back into the </a:t>
            </a:r>
            <a:r>
              <a:rPr lang="en-US" sz="2130" dirty="0" smtClean="0"/>
              <a:t/>
            </a:r>
            <a:br>
              <a:rPr lang="en-US" sz="2130" dirty="0" smtClean="0"/>
            </a:br>
            <a:r>
              <a:rPr lang="en-US" sz="2130" dirty="0" smtClean="0"/>
              <a:t>soil.</a:t>
            </a:r>
            <a:br>
              <a:rPr lang="en-US" sz="2130" dirty="0" smtClean="0"/>
            </a:br>
            <a:r>
              <a:rPr lang="en-US" sz="2130" dirty="0" smtClean="0"/>
              <a:t>Describe </a:t>
            </a:r>
            <a:r>
              <a:rPr lang="en-US" sz="2130" dirty="0"/>
              <a:t>what happens in the soil to </a:t>
            </a:r>
            <a:r>
              <a:rPr lang="en-US" sz="2130" dirty="0" smtClean="0"/>
              <a:t/>
            </a:r>
            <a:br>
              <a:rPr lang="en-US" sz="2130" dirty="0" smtClean="0"/>
            </a:br>
            <a:r>
              <a:rPr lang="en-US" sz="2130" dirty="0" smtClean="0"/>
              <a:t>convert </a:t>
            </a:r>
            <a:r>
              <a:rPr lang="en-US" sz="2130" dirty="0"/>
              <a:t>dead plant material into nitrate </a:t>
            </a:r>
            <a:r>
              <a:rPr lang="en-US" sz="2130" dirty="0" smtClean="0"/>
              <a:t/>
            </a:r>
            <a:br>
              <a:rPr lang="en-US" sz="2130" dirty="0" smtClean="0"/>
            </a:br>
            <a:r>
              <a:rPr lang="en-US" sz="2130" dirty="0" smtClean="0"/>
              <a:t>ions </a:t>
            </a:r>
            <a:r>
              <a:rPr lang="en-US" sz="2130" dirty="0"/>
              <a:t>that plants can absorb. </a:t>
            </a:r>
            <a:r>
              <a:rPr lang="en-US" sz="2130" dirty="0" smtClean="0"/>
              <a:t>            [</a:t>
            </a:r>
            <a:r>
              <a:rPr lang="en-US" sz="2130" dirty="0"/>
              <a:t>6]</a:t>
            </a:r>
          </a:p>
          <a:p>
            <a:pPr marL="896938" indent="-447675">
              <a:buClr>
                <a:srgbClr val="0070C0"/>
              </a:buClr>
              <a:buFont typeface="+mj-lt"/>
              <a:buAutoNum type="alphaLcPeriod" startAt="2"/>
              <a:tabLst>
                <a:tab pos="8161338" algn="l"/>
              </a:tabLst>
            </a:pPr>
            <a:r>
              <a:rPr lang="en-US" sz="2130" dirty="0" smtClean="0"/>
              <a:t>Nutrients </a:t>
            </a:r>
            <a:r>
              <a:rPr lang="en-US" sz="2130" dirty="0"/>
              <a:t>in the soil can act as a </a:t>
            </a:r>
            <a:r>
              <a:rPr lang="en-US" sz="2130" dirty="0" smtClean="0"/>
              <a:t/>
            </a:r>
            <a:br>
              <a:rPr lang="en-US" sz="2130" dirty="0" smtClean="0"/>
            </a:br>
            <a:r>
              <a:rPr lang="en-US" sz="2130" dirty="0" smtClean="0"/>
              <a:t>limiting </a:t>
            </a:r>
            <a:r>
              <a:rPr lang="en-US" sz="2130" dirty="0"/>
              <a:t>factor for crop </a:t>
            </a:r>
            <a:r>
              <a:rPr lang="en-US" sz="2130" dirty="0" smtClean="0"/>
              <a:t>growth. List </a:t>
            </a:r>
            <a:r>
              <a:rPr lang="en-US" sz="2130" dirty="0"/>
              <a:t>three other factors that may limit </a:t>
            </a:r>
            <a:r>
              <a:rPr lang="en-US" sz="2130" dirty="0" smtClean="0"/>
              <a:t>the </a:t>
            </a:r>
            <a:r>
              <a:rPr lang="en-US" sz="2130" dirty="0"/>
              <a:t>growth of a crop plant. </a:t>
            </a:r>
            <a:r>
              <a:rPr lang="en-US" sz="2130" dirty="0" smtClean="0"/>
              <a:t>	[</a:t>
            </a:r>
            <a:r>
              <a:rPr lang="en-US" sz="2130" dirty="0"/>
              <a:t>3</a:t>
            </a:r>
            <a:r>
              <a:rPr lang="en-US" sz="2130" dirty="0" smtClean="0"/>
              <a:t>]</a:t>
            </a:r>
            <a:endParaRPr lang="en-US" sz="2130" dirty="0"/>
          </a:p>
        </p:txBody>
      </p:sp>
      <p:sp>
        <p:nvSpPr>
          <p:cNvPr id="12" name="Title 1"/>
          <p:cNvSpPr>
            <a:spLocks noGrp="1"/>
          </p:cNvSpPr>
          <p:nvPr>
            <p:ph type="title"/>
          </p:nvPr>
        </p:nvSpPr>
        <p:spPr>
          <a:xfrm>
            <a:off x="35496" y="44624"/>
            <a:ext cx="7560840" cy="625434"/>
          </a:xfrm>
        </p:spPr>
        <p:txBody>
          <a:bodyPr>
            <a:noAutofit/>
          </a:bodyPr>
          <a:lstStyle/>
          <a:p>
            <a:r>
              <a:rPr lang="en-GB" dirty="0"/>
              <a:t>20 – End of Chapter Questions</a:t>
            </a:r>
            <a:endParaRPr lang="en-GB" b="1" dirty="0" smtClean="0"/>
          </a:p>
        </p:txBody>
      </p:sp>
      <p:sp>
        <p:nvSpPr>
          <p:cNvPr id="13" name="Round Same Side Corner Rectangle 12">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279</a:t>
            </a:r>
            <a:endParaRPr lang="en-GB" sz="96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68144" y="3861048"/>
            <a:ext cx="2952328" cy="2051548"/>
          </a:xfrm>
          <a:prstGeom prst="rect">
            <a:avLst/>
          </a:prstGeom>
        </p:spPr>
      </p:pic>
      <p:sp>
        <p:nvSpPr>
          <p:cNvPr id="6" name="Rectangle 5">
            <a:hlinkClick r:id="rId4" action="ppaction://hlinkfile"/>
          </p:cNvPr>
          <p:cNvSpPr/>
          <p:nvPr/>
        </p:nvSpPr>
        <p:spPr>
          <a:xfrm>
            <a:off x="8172400" y="3573016"/>
            <a:ext cx="654346" cy="1015663"/>
          </a:xfrm>
          <a:prstGeom prst="rect">
            <a:avLst/>
          </a:prstGeom>
        </p:spPr>
        <p:txBody>
          <a:bodyPr wrap="none">
            <a:spAutoFit/>
          </a:bodyPr>
          <a:lstStyle/>
          <a:p>
            <a:r>
              <a:rPr lang="en-US" sz="6000" b="1" dirty="0">
                <a:solidFill>
                  <a:srgbClr val="FF0000"/>
                </a:solidFill>
              </a:rPr>
              <a:t>?</a:t>
            </a:r>
            <a:endParaRPr lang="en-GB" sz="6000" dirty="0">
              <a:solidFill>
                <a:srgbClr val="FF0000"/>
              </a:solidFill>
            </a:endParaRPr>
          </a:p>
        </p:txBody>
      </p:sp>
    </p:spTree>
    <p:extLst>
      <p:ext uri="{BB962C8B-B14F-4D97-AF65-F5344CB8AC3E}">
        <p14:creationId xmlns:p14="http://schemas.microsoft.com/office/powerpoint/2010/main" val="536198438"/>
      </p:ext>
    </p:extLst>
  </p:cSld>
  <p:clrMapOvr>
    <a:masterClrMapping/>
  </p:clrMapOvr>
  <p:transition advClick="0"/>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79512" y="1083204"/>
            <a:ext cx="8748000" cy="5516895"/>
          </a:xfrm>
          <a:prstGeom prst="rect">
            <a:avLst/>
          </a:prstGeom>
          <a:solidFill>
            <a:srgbClr val="F5FC9A"/>
          </a:solidFill>
          <a:ln w="57150">
            <a:solidFill>
              <a:srgbClr val="002060"/>
            </a:solidFill>
          </a:ln>
        </p:spPr>
        <p:txBody>
          <a:bodyPr wrap="square">
            <a:spAutoFit/>
          </a:bodyPr>
          <a:lstStyle/>
          <a:p>
            <a:pPr marL="457200" indent="-457200">
              <a:buClr>
                <a:srgbClr val="0070C0"/>
              </a:buClr>
              <a:buFont typeface="+mj-lt"/>
              <a:buAutoNum type="alphaLcPeriod" startAt="5"/>
              <a:tabLst>
                <a:tab pos="8161338" algn="l"/>
              </a:tabLst>
            </a:pPr>
            <a:r>
              <a:rPr lang="en-US" sz="2350" dirty="0" smtClean="0"/>
              <a:t>The </a:t>
            </a:r>
            <a:r>
              <a:rPr lang="en-US" sz="2350" dirty="0"/>
              <a:t>soya bean aphid is an insect pest of soya bean plants in North America. The aphids can show an exponential growth rate where populations can double in two to three days under </a:t>
            </a:r>
            <a:r>
              <a:rPr lang="en-US" sz="2350" dirty="0" err="1"/>
              <a:t>favourable</a:t>
            </a:r>
            <a:r>
              <a:rPr lang="en-US" sz="2350" dirty="0"/>
              <a:t> </a:t>
            </a:r>
            <a:r>
              <a:rPr lang="en-US" sz="2350" dirty="0" smtClean="0"/>
              <a:t>conditions.</a:t>
            </a:r>
            <a:br>
              <a:rPr lang="en-US" sz="2350" dirty="0" smtClean="0"/>
            </a:br>
            <a:r>
              <a:rPr lang="en-US" sz="2350" dirty="0" smtClean="0"/>
              <a:t>The </a:t>
            </a:r>
            <a:r>
              <a:rPr lang="en-US" sz="2350" dirty="0"/>
              <a:t>diagram below shows </a:t>
            </a:r>
            <a:r>
              <a:rPr lang="en-US" sz="2350" dirty="0" smtClean="0"/>
              <a:t/>
            </a:r>
            <a:br>
              <a:rPr lang="en-US" sz="2350" dirty="0" smtClean="0"/>
            </a:br>
            <a:r>
              <a:rPr lang="en-US" sz="2350" dirty="0" smtClean="0"/>
              <a:t>the growth </a:t>
            </a:r>
            <a:r>
              <a:rPr lang="en-US" sz="2350" dirty="0"/>
              <a:t>of soya bean </a:t>
            </a:r>
            <a:r>
              <a:rPr lang="en-US" sz="2350" dirty="0" smtClean="0"/>
              <a:t/>
            </a:r>
            <a:br>
              <a:rPr lang="en-US" sz="2350" dirty="0" smtClean="0"/>
            </a:br>
            <a:r>
              <a:rPr lang="en-US" sz="2350" dirty="0" smtClean="0"/>
              <a:t>aphids </a:t>
            </a:r>
            <a:r>
              <a:rPr lang="en-US" sz="2350" dirty="0"/>
              <a:t>in </a:t>
            </a:r>
            <a:r>
              <a:rPr lang="en-US" sz="2350" dirty="0" smtClean="0"/>
              <a:t>a </a:t>
            </a:r>
            <a:r>
              <a:rPr lang="en-US" sz="2350" dirty="0"/>
              <a:t>field in North </a:t>
            </a:r>
            <a:r>
              <a:rPr lang="en-US" sz="2350" dirty="0" smtClean="0"/>
              <a:t/>
            </a:r>
            <a:br>
              <a:rPr lang="en-US" sz="2350" dirty="0" smtClean="0"/>
            </a:br>
            <a:r>
              <a:rPr lang="en-US" sz="2350" dirty="0" smtClean="0"/>
              <a:t>America </a:t>
            </a:r>
            <a:r>
              <a:rPr lang="en-US" sz="2350" dirty="0"/>
              <a:t>during </a:t>
            </a:r>
            <a:r>
              <a:rPr lang="en-US" sz="2350" dirty="0" smtClean="0"/>
              <a:t>the </a:t>
            </a:r>
            <a:r>
              <a:rPr lang="en-US" sz="2350" dirty="0"/>
              <a:t>growing </a:t>
            </a:r>
            <a:r>
              <a:rPr lang="en-US" sz="2350" dirty="0" smtClean="0"/>
              <a:t/>
            </a:r>
            <a:br>
              <a:rPr lang="en-US" sz="2350" dirty="0" smtClean="0"/>
            </a:br>
            <a:r>
              <a:rPr lang="en-US" sz="2350" dirty="0" smtClean="0"/>
              <a:t>season.</a:t>
            </a:r>
            <a:br>
              <a:rPr lang="en-US" sz="2350" dirty="0" smtClean="0"/>
            </a:br>
            <a:r>
              <a:rPr lang="en-US" sz="2350" dirty="0" smtClean="0"/>
              <a:t>Suggest </a:t>
            </a:r>
            <a:r>
              <a:rPr lang="en-US" sz="2350" dirty="0"/>
              <a:t>why the population </a:t>
            </a:r>
            <a:r>
              <a:rPr lang="en-US" sz="2350" dirty="0" smtClean="0"/>
              <a:t/>
            </a:r>
            <a:br>
              <a:rPr lang="en-US" sz="2350" dirty="0" smtClean="0"/>
            </a:br>
            <a:r>
              <a:rPr lang="en-US" sz="2350" dirty="0" smtClean="0"/>
              <a:t>of aphids </a:t>
            </a:r>
            <a:r>
              <a:rPr lang="en-US" sz="2350" dirty="0"/>
              <a:t>did not increase </a:t>
            </a:r>
            <a:r>
              <a:rPr lang="en-US" sz="2350" dirty="0" smtClean="0"/>
              <a:t/>
            </a:r>
            <a:br>
              <a:rPr lang="en-US" sz="2350" dirty="0" smtClean="0"/>
            </a:br>
            <a:r>
              <a:rPr lang="en-US" sz="2350" dirty="0" smtClean="0"/>
              <a:t>rapidly until </a:t>
            </a:r>
            <a:r>
              <a:rPr lang="en-US" sz="2350" dirty="0"/>
              <a:t>about day 40. </a:t>
            </a:r>
            <a:endParaRPr lang="en-US" sz="2350" dirty="0" smtClean="0"/>
          </a:p>
          <a:p>
            <a:pPr>
              <a:buClr>
                <a:srgbClr val="0070C0"/>
              </a:buClr>
              <a:tabLst>
                <a:tab pos="8161338" algn="l"/>
              </a:tabLst>
            </a:pPr>
            <a:r>
              <a:rPr lang="en-US" sz="2350" i="1" dirty="0" smtClean="0"/>
              <a:t>[</a:t>
            </a:r>
            <a:r>
              <a:rPr lang="en-US" sz="2350" i="1" dirty="0"/>
              <a:t>Cambridge IGCSE® Biology </a:t>
            </a:r>
            <a:r>
              <a:rPr lang="en-US" sz="2350" i="1" dirty="0" smtClean="0"/>
              <a:t/>
            </a:r>
            <a:br>
              <a:rPr lang="en-US" sz="2350" i="1" dirty="0" smtClean="0"/>
            </a:br>
            <a:r>
              <a:rPr lang="en-US" sz="2350" i="1" dirty="0" smtClean="0"/>
              <a:t>0610/32</a:t>
            </a:r>
            <a:r>
              <a:rPr lang="en-US" sz="2350" i="1" dirty="0"/>
              <a:t>, Question </a:t>
            </a:r>
            <a:r>
              <a:rPr lang="en-US" sz="2350" i="1" dirty="0" smtClean="0"/>
              <a:t>6, </a:t>
            </a:r>
            <a:br>
              <a:rPr lang="en-US" sz="2350" i="1" dirty="0" smtClean="0"/>
            </a:br>
            <a:r>
              <a:rPr lang="en-US" sz="2350" i="1" dirty="0" smtClean="0"/>
              <a:t>October/ November </a:t>
            </a:r>
            <a:r>
              <a:rPr lang="en-US" sz="2350" i="1" dirty="0"/>
              <a:t>2009</a:t>
            </a:r>
            <a:r>
              <a:rPr lang="en-US" sz="2350" i="1" dirty="0" smtClean="0"/>
              <a:t>]</a:t>
            </a:r>
            <a:r>
              <a:rPr lang="en-US" sz="2350" dirty="0" smtClean="0"/>
              <a:t>	[</a:t>
            </a:r>
            <a:r>
              <a:rPr lang="en-US" sz="2350" dirty="0"/>
              <a:t>3]</a:t>
            </a:r>
          </a:p>
        </p:txBody>
      </p:sp>
      <p:sp>
        <p:nvSpPr>
          <p:cNvPr id="12" name="Title 1"/>
          <p:cNvSpPr>
            <a:spLocks noGrp="1"/>
          </p:cNvSpPr>
          <p:nvPr>
            <p:ph type="title"/>
          </p:nvPr>
        </p:nvSpPr>
        <p:spPr>
          <a:xfrm>
            <a:off x="35496" y="44624"/>
            <a:ext cx="7560840" cy="625434"/>
          </a:xfrm>
        </p:spPr>
        <p:txBody>
          <a:bodyPr>
            <a:noAutofit/>
          </a:bodyPr>
          <a:lstStyle/>
          <a:p>
            <a:r>
              <a:rPr lang="en-GB" dirty="0"/>
              <a:t>20 – End of Chapter Questions</a:t>
            </a:r>
            <a:endParaRPr lang="en-GB" b="1" dirty="0" smtClean="0"/>
          </a:p>
        </p:txBody>
      </p:sp>
      <p:sp>
        <p:nvSpPr>
          <p:cNvPr id="13" name="Round Same Side Corner Rectangle 12">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279</a:t>
            </a:r>
            <a:endParaRPr lang="en-GB" sz="96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499993" y="2276872"/>
            <a:ext cx="4317824" cy="3816424"/>
          </a:xfrm>
          <a:prstGeom prst="rect">
            <a:avLst/>
          </a:prstGeom>
        </p:spPr>
      </p:pic>
      <p:sp>
        <p:nvSpPr>
          <p:cNvPr id="6" name="Rectangle 5">
            <a:hlinkClick r:id="rId4" action="ppaction://hlinkfile"/>
          </p:cNvPr>
          <p:cNvSpPr/>
          <p:nvPr/>
        </p:nvSpPr>
        <p:spPr>
          <a:xfrm>
            <a:off x="8172400" y="2132856"/>
            <a:ext cx="654346" cy="1015663"/>
          </a:xfrm>
          <a:prstGeom prst="rect">
            <a:avLst/>
          </a:prstGeom>
        </p:spPr>
        <p:txBody>
          <a:bodyPr wrap="none">
            <a:spAutoFit/>
          </a:bodyPr>
          <a:lstStyle/>
          <a:p>
            <a:r>
              <a:rPr lang="en-US" sz="6000" b="1" dirty="0">
                <a:solidFill>
                  <a:srgbClr val="FF0000"/>
                </a:solidFill>
              </a:rPr>
              <a:t>?</a:t>
            </a:r>
            <a:endParaRPr lang="en-GB" sz="6000" dirty="0">
              <a:solidFill>
                <a:srgbClr val="FF0000"/>
              </a:solidFill>
            </a:endParaRPr>
          </a:p>
        </p:txBody>
      </p:sp>
    </p:spTree>
    <p:extLst>
      <p:ext uri="{BB962C8B-B14F-4D97-AF65-F5344CB8AC3E}">
        <p14:creationId xmlns:p14="http://schemas.microsoft.com/office/powerpoint/2010/main" val="3572761723"/>
      </p:ext>
    </p:extLst>
  </p:cSld>
  <p:clrMapOvr>
    <a:masterClrMapping/>
  </p:clrMapOvr>
  <p:transition advClick="0"/>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2300" dirty="0" smtClean="0"/>
              <a:t>20.2 – Workbook Questions - </a:t>
            </a:r>
            <a:r>
              <a:rPr lang="en-US" sz="2300" dirty="0"/>
              <a:t>Energy transfer in a food chain</a:t>
            </a:r>
            <a:endParaRPr lang="en-GB" sz="2300" b="1" dirty="0" smtClean="0"/>
          </a:p>
        </p:txBody>
      </p:sp>
      <p:sp>
        <p:nvSpPr>
          <p:cNvPr id="6" name="Rectangle 33"/>
          <p:cNvSpPr/>
          <p:nvPr/>
        </p:nvSpPr>
        <p:spPr>
          <a:xfrm>
            <a:off x="179512" y="1131713"/>
            <a:ext cx="8712968" cy="5447645"/>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a:buClr>
                <a:srgbClr val="C00000"/>
              </a:buClr>
              <a:tabLst>
                <a:tab pos="809625" algn="l"/>
                <a:tab pos="1073150" algn="l"/>
                <a:tab pos="8435975" algn="r"/>
              </a:tabLst>
            </a:pPr>
            <a:endParaRPr lang="en-US" sz="1700" dirty="0" smtClean="0"/>
          </a:p>
          <a:p>
            <a:pPr>
              <a:buClr>
                <a:srgbClr val="C00000"/>
              </a:buClr>
              <a:tabLst>
                <a:tab pos="809625" algn="l"/>
                <a:tab pos="1073150" algn="l"/>
                <a:tab pos="8435975" algn="r"/>
              </a:tabLst>
            </a:pPr>
            <a:endParaRPr lang="en-US" sz="1700" dirty="0"/>
          </a:p>
          <a:p>
            <a:pPr>
              <a:buClr>
                <a:srgbClr val="C00000"/>
              </a:buClr>
              <a:tabLst>
                <a:tab pos="809625" algn="l"/>
                <a:tab pos="1073150" algn="l"/>
                <a:tab pos="8435975" algn="r"/>
              </a:tabLst>
            </a:pPr>
            <a:endParaRPr lang="en-US" sz="1700" dirty="0" smtClean="0"/>
          </a:p>
          <a:p>
            <a:pPr>
              <a:buClr>
                <a:srgbClr val="C00000"/>
              </a:buClr>
              <a:tabLst>
                <a:tab pos="809625" algn="l"/>
                <a:tab pos="1073150" algn="l"/>
                <a:tab pos="8435975" algn="r"/>
              </a:tabLst>
            </a:pPr>
            <a:endParaRPr lang="en-US" sz="1700" dirty="0"/>
          </a:p>
          <a:p>
            <a:pPr>
              <a:buClr>
                <a:srgbClr val="C00000"/>
              </a:buClr>
              <a:tabLst>
                <a:tab pos="809625" algn="l"/>
                <a:tab pos="1073150" algn="l"/>
                <a:tab pos="8435975" algn="r"/>
              </a:tabLst>
            </a:pPr>
            <a:endParaRPr lang="en-US" sz="600" dirty="0" smtClean="0"/>
          </a:p>
          <a:p>
            <a:pPr>
              <a:buClr>
                <a:srgbClr val="C00000"/>
              </a:buClr>
              <a:tabLst>
                <a:tab pos="809625" algn="l"/>
                <a:tab pos="1073150" algn="l"/>
                <a:tab pos="8435975" algn="r"/>
              </a:tabLst>
            </a:pPr>
            <a:r>
              <a:rPr lang="en-US" dirty="0" smtClean="0"/>
              <a:t>The </a:t>
            </a:r>
            <a:r>
              <a:rPr lang="en-US" dirty="0"/>
              <a:t>diagram on page 126 shows the quantity of energy contained within four trophic levels of a food chain</a:t>
            </a:r>
            <a:r>
              <a:rPr lang="en-US" dirty="0" smtClean="0"/>
              <a:t>.</a:t>
            </a:r>
            <a:br>
              <a:rPr lang="en-US" dirty="0" smtClean="0"/>
            </a:br>
            <a:r>
              <a:rPr lang="en-US" dirty="0" smtClean="0"/>
              <a:t/>
            </a:r>
            <a:br>
              <a:rPr lang="en-US" dirty="0" smtClean="0"/>
            </a:br>
            <a:r>
              <a:rPr lang="en-US" dirty="0" smtClean="0"/>
              <a:t/>
            </a:r>
            <a:br>
              <a:rPr lang="en-US" dirty="0" smtClean="0"/>
            </a:br>
            <a:endParaRPr lang="en-US" dirty="0" smtClean="0"/>
          </a:p>
          <a:p>
            <a:pPr marL="342900" indent="-342900">
              <a:buClr>
                <a:srgbClr val="C00000"/>
              </a:buClr>
              <a:buFont typeface="+mj-lt"/>
              <a:buAutoNum type="alphaLcPeriod"/>
              <a:tabLst>
                <a:tab pos="809625" algn="l"/>
                <a:tab pos="1073150" algn="l"/>
                <a:tab pos="8435975" algn="r"/>
              </a:tabLst>
            </a:pPr>
            <a:r>
              <a:rPr lang="en-US" dirty="0" smtClean="0"/>
              <a:t>What is meant by the term ‘trophic level’?</a:t>
            </a:r>
          </a:p>
          <a:p>
            <a:pPr marL="342900" indent="-342900">
              <a:buClr>
                <a:srgbClr val="C00000"/>
              </a:buClr>
              <a:buFont typeface="+mj-lt"/>
              <a:buAutoNum type="alphaLcPeriod"/>
              <a:tabLst>
                <a:tab pos="809625" algn="l"/>
                <a:tab pos="1073150" algn="l"/>
                <a:tab pos="8435975" algn="r"/>
              </a:tabLst>
            </a:pPr>
            <a:r>
              <a:rPr lang="en-US" dirty="0" smtClean="0"/>
              <a:t>Underneath </a:t>
            </a:r>
            <a:r>
              <a:rPr lang="en-US" dirty="0"/>
              <a:t>each box in the diagram above, write the correct term for the organisms in that trophic level.</a:t>
            </a:r>
          </a:p>
          <a:p>
            <a:pPr marL="342900" indent="-342900">
              <a:buClr>
                <a:srgbClr val="C00000"/>
              </a:buClr>
              <a:buFont typeface="+mj-lt"/>
              <a:buAutoNum type="alphaLcPeriod"/>
              <a:tabLst>
                <a:tab pos="809625" algn="l"/>
                <a:tab pos="1073150" algn="l"/>
                <a:tab pos="8435975" algn="r"/>
              </a:tabLst>
            </a:pPr>
            <a:r>
              <a:rPr lang="en-US" b="1" dirty="0" err="1" smtClean="0"/>
              <a:t>i</a:t>
            </a:r>
            <a:r>
              <a:rPr lang="en-US" dirty="0" smtClean="0"/>
              <a:t> </a:t>
            </a:r>
            <a:r>
              <a:rPr lang="en-US" dirty="0"/>
              <a:t>Calculate the percentage of energy in the first trophic level that is transferred to the fourth trophic level. Show your </a:t>
            </a:r>
            <a:r>
              <a:rPr lang="en-US" dirty="0" smtClean="0"/>
              <a:t>working.</a:t>
            </a:r>
            <a:br>
              <a:rPr lang="en-US" dirty="0" smtClean="0"/>
            </a:br>
            <a:r>
              <a:rPr lang="en-US" b="1" dirty="0" smtClean="0"/>
              <a:t>ii</a:t>
            </a:r>
            <a:r>
              <a:rPr lang="en-US" dirty="0" smtClean="0"/>
              <a:t> </a:t>
            </a:r>
            <a:r>
              <a:rPr lang="en-US" dirty="0"/>
              <a:t>Describe where all the rest of the energy goes.</a:t>
            </a:r>
          </a:p>
          <a:p>
            <a:pPr marL="342900" indent="-342900">
              <a:buClr>
                <a:srgbClr val="C00000"/>
              </a:buClr>
              <a:buFont typeface="+mj-lt"/>
              <a:buAutoNum type="alphaLcPeriod"/>
              <a:tabLst>
                <a:tab pos="809625" algn="l"/>
                <a:tab pos="1073150" algn="l"/>
                <a:tab pos="8435975" algn="r"/>
              </a:tabLst>
            </a:pPr>
            <a:r>
              <a:rPr lang="en-US" dirty="0" smtClean="0"/>
              <a:t>Use </a:t>
            </a:r>
            <a:r>
              <a:rPr lang="en-US" dirty="0"/>
              <a:t>the information in the diagram to </a:t>
            </a:r>
            <a:r>
              <a:rPr lang="en-US" dirty="0" smtClean="0"/>
              <a:t>explain:</a:t>
            </a:r>
            <a:br>
              <a:rPr lang="en-US" dirty="0" smtClean="0"/>
            </a:br>
            <a:r>
              <a:rPr lang="en-US" b="1" dirty="0" err="1" smtClean="0"/>
              <a:t>i</a:t>
            </a:r>
            <a:r>
              <a:rPr lang="en-US" dirty="0" smtClean="0"/>
              <a:t> </a:t>
            </a:r>
            <a:r>
              <a:rPr lang="en-US" dirty="0"/>
              <a:t>why the populations of predators are normally smaller than the populations of their </a:t>
            </a:r>
            <a:r>
              <a:rPr lang="en-US" dirty="0" smtClean="0"/>
              <a:t>prey</a:t>
            </a:r>
            <a:br>
              <a:rPr lang="en-US" dirty="0" smtClean="0"/>
            </a:br>
            <a:r>
              <a:rPr lang="en-US" b="1" dirty="0" smtClean="0"/>
              <a:t>ii</a:t>
            </a:r>
            <a:r>
              <a:rPr lang="en-US" dirty="0" smtClean="0"/>
              <a:t> </a:t>
            </a:r>
            <a:r>
              <a:rPr lang="en-US" dirty="0"/>
              <a:t>why food chains rarely have more than four or five links</a:t>
            </a:r>
            <a:r>
              <a:rPr lang="en-US" dirty="0" smtClean="0"/>
              <a:t>.</a:t>
            </a:r>
            <a:endParaRPr lang="en-US" dirty="0"/>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126</a:t>
            </a:r>
            <a:endParaRPr lang="en-GB" sz="960" b="1" dirty="0">
              <a:latin typeface="Arial" panose="020B0604020202020204" pitchFamily="34" charset="0"/>
              <a:cs typeface="Arial" panose="020B0604020202020204" pitchFamily="34" charset="0"/>
            </a:endParaRPr>
          </a:p>
        </p:txBody>
      </p:sp>
      <p:sp>
        <p:nvSpPr>
          <p:cNvPr id="2" name="Rectangle 1"/>
          <p:cNvSpPr/>
          <p:nvPr/>
        </p:nvSpPr>
        <p:spPr>
          <a:xfrm>
            <a:off x="251520" y="1196752"/>
            <a:ext cx="8532440" cy="1015663"/>
          </a:xfrm>
          <a:prstGeom prst="rect">
            <a:avLst/>
          </a:prstGeom>
          <a:solidFill>
            <a:srgbClr val="D6E0FB"/>
          </a:solidFill>
        </p:spPr>
        <p:txBody>
          <a:bodyPr wrap="square">
            <a:spAutoFit/>
          </a:bodyPr>
          <a:lstStyle/>
          <a:p>
            <a:r>
              <a:rPr lang="en-US" sz="2000" dirty="0"/>
              <a:t>This exercise involves a percentage calculation - remember to show your working clearly. You’ll also need to think about how to explain quite difficult ideas clearly</a:t>
            </a:r>
            <a:endParaRPr lang="en-GB" sz="2000" dirty="0"/>
          </a:p>
        </p:txBody>
      </p:sp>
      <p:pic>
        <p:nvPicPr>
          <p:cNvPr id="3" name="Picture 2"/>
          <p:cNvPicPr>
            <a:picLocks noChangeAspect="1"/>
          </p:cNvPicPr>
          <p:nvPr/>
        </p:nvPicPr>
        <p:blipFill>
          <a:blip r:embed="rId3">
            <a:lum bright="-47000" contrast="75000"/>
          </a:blip>
          <a:stretch>
            <a:fillRect/>
          </a:stretch>
        </p:blipFill>
        <p:spPr>
          <a:xfrm>
            <a:off x="251520" y="2924944"/>
            <a:ext cx="8532440" cy="698875"/>
          </a:xfrm>
          <a:prstGeom prst="rect">
            <a:avLst/>
          </a:prstGeom>
        </p:spPr>
      </p:pic>
      <p:sp>
        <p:nvSpPr>
          <p:cNvPr id="8" name="Rectangle 7">
            <a:hlinkClick r:id="rId4" action="ppaction://hlinkfile"/>
          </p:cNvPr>
          <p:cNvSpPr/>
          <p:nvPr/>
        </p:nvSpPr>
        <p:spPr>
          <a:xfrm>
            <a:off x="8238134" y="4797152"/>
            <a:ext cx="654346" cy="1015663"/>
          </a:xfrm>
          <a:prstGeom prst="rect">
            <a:avLst/>
          </a:prstGeom>
        </p:spPr>
        <p:txBody>
          <a:bodyPr wrap="none">
            <a:spAutoFit/>
          </a:bodyPr>
          <a:lstStyle/>
          <a:p>
            <a:r>
              <a:rPr lang="en-US" sz="6000" b="1" dirty="0">
                <a:solidFill>
                  <a:srgbClr val="FF0000"/>
                </a:solidFill>
              </a:rPr>
              <a:t>?</a:t>
            </a:r>
            <a:endParaRPr lang="en-GB" sz="6000" dirty="0">
              <a:solidFill>
                <a:srgbClr val="FF0000"/>
              </a:solidFill>
            </a:endParaRPr>
          </a:p>
        </p:txBody>
      </p:sp>
    </p:spTree>
    <p:extLst>
      <p:ext uri="{BB962C8B-B14F-4D97-AF65-F5344CB8AC3E}">
        <p14:creationId xmlns:p14="http://schemas.microsoft.com/office/powerpoint/2010/main" val="2877317740"/>
      </p:ext>
    </p:extLst>
  </p:cSld>
  <p:clrMapOvr>
    <a:masterClrMapping/>
  </p:clrMapOvr>
  <p:transition advClick="0"/>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3600" dirty="0" smtClean="0"/>
              <a:t>20.3 – Workbook Questions – </a:t>
            </a:r>
            <a:r>
              <a:rPr lang="en-US" sz="3600" dirty="0" smtClean="0"/>
              <a:t>Fish Tank</a:t>
            </a:r>
            <a:endParaRPr lang="en-GB" sz="3600" b="1" dirty="0" smtClean="0"/>
          </a:p>
        </p:txBody>
      </p:sp>
      <p:sp>
        <p:nvSpPr>
          <p:cNvPr id="6" name="Rectangle 33"/>
          <p:cNvSpPr/>
          <p:nvPr/>
        </p:nvSpPr>
        <p:spPr>
          <a:xfrm>
            <a:off x="179512" y="1131713"/>
            <a:ext cx="8712968" cy="5663089"/>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a:buClr>
                <a:srgbClr val="C00000"/>
              </a:buClr>
              <a:tabLst>
                <a:tab pos="809625" algn="l"/>
                <a:tab pos="1073150" algn="l"/>
                <a:tab pos="8435975" algn="r"/>
              </a:tabLst>
            </a:pPr>
            <a:endParaRPr lang="en-US" sz="1700" dirty="0" smtClean="0"/>
          </a:p>
          <a:p>
            <a:pPr>
              <a:buClr>
                <a:srgbClr val="C00000"/>
              </a:buClr>
              <a:tabLst>
                <a:tab pos="809625" algn="l"/>
                <a:tab pos="1073150" algn="l"/>
                <a:tab pos="8435975" algn="r"/>
              </a:tabLst>
            </a:pPr>
            <a:endParaRPr lang="en-US" sz="1700" dirty="0"/>
          </a:p>
          <a:p>
            <a:pPr>
              <a:buClr>
                <a:srgbClr val="C00000"/>
              </a:buClr>
              <a:tabLst>
                <a:tab pos="809625" algn="l"/>
                <a:tab pos="1073150" algn="l"/>
                <a:tab pos="8435975" algn="r"/>
              </a:tabLst>
            </a:pPr>
            <a:endParaRPr lang="en-US" sz="1700" dirty="0" smtClean="0"/>
          </a:p>
          <a:p>
            <a:pPr>
              <a:buClr>
                <a:srgbClr val="C00000"/>
              </a:buClr>
              <a:tabLst>
                <a:tab pos="809625" algn="l"/>
                <a:tab pos="1073150" algn="l"/>
                <a:tab pos="8435975" algn="r"/>
              </a:tabLst>
            </a:pPr>
            <a:endParaRPr lang="en-US" sz="900" dirty="0"/>
          </a:p>
          <a:p>
            <a:pPr>
              <a:buClr>
                <a:srgbClr val="C00000"/>
              </a:buClr>
              <a:tabLst>
                <a:tab pos="809625" algn="l"/>
                <a:tab pos="1073150" algn="l"/>
                <a:tab pos="8435975" algn="r"/>
              </a:tabLst>
            </a:pPr>
            <a:endParaRPr lang="en-US" sz="600" dirty="0" smtClean="0"/>
          </a:p>
          <a:p>
            <a:pPr>
              <a:buClr>
                <a:srgbClr val="C00000"/>
              </a:buClr>
              <a:tabLst>
                <a:tab pos="809625" algn="l"/>
                <a:tab pos="1073150" algn="l"/>
                <a:tab pos="8435975" algn="r"/>
              </a:tabLst>
            </a:pPr>
            <a:r>
              <a:rPr lang="en-US" dirty="0"/>
              <a:t>A fish tank was filled with water and some bacteria were added. Some phytoplankton (microscopic plants) were then introduced. The tank was put into a dark place and left for eight months.</a:t>
            </a:r>
          </a:p>
          <a:p>
            <a:pPr>
              <a:buClr>
                <a:srgbClr val="C00000"/>
              </a:buClr>
              <a:tabLst>
                <a:tab pos="809625" algn="l"/>
                <a:tab pos="1073150" algn="l"/>
                <a:tab pos="8435975" algn="r"/>
              </a:tabLst>
            </a:pPr>
            <a:r>
              <a:rPr lang="en-US" dirty="0"/>
              <a:t>At intervals, the water was tested to find out what it contained. The results are shown in the graph below</a:t>
            </a:r>
            <a:r>
              <a:rPr lang="en-US" dirty="0" smtClean="0"/>
              <a:t>.</a:t>
            </a:r>
          </a:p>
          <a:p>
            <a:pPr>
              <a:buClr>
                <a:srgbClr val="C00000"/>
              </a:buClr>
              <a:tabLst>
                <a:tab pos="809625" algn="l"/>
                <a:tab pos="1073150" algn="l"/>
                <a:tab pos="8435975" algn="r"/>
              </a:tabLst>
            </a:pPr>
            <a:endParaRPr lang="en-US" dirty="0"/>
          </a:p>
          <a:p>
            <a:pPr>
              <a:buClr>
                <a:srgbClr val="C00000"/>
              </a:buClr>
              <a:tabLst>
                <a:tab pos="809625" algn="l"/>
                <a:tab pos="1073150" algn="l"/>
                <a:tab pos="8435975" algn="r"/>
              </a:tabLst>
            </a:pPr>
            <a:endParaRPr lang="en-US" dirty="0" smtClean="0"/>
          </a:p>
          <a:p>
            <a:pPr>
              <a:buClr>
                <a:srgbClr val="C00000"/>
              </a:buClr>
              <a:tabLst>
                <a:tab pos="809625" algn="l"/>
                <a:tab pos="1073150" algn="l"/>
                <a:tab pos="8435975" algn="r"/>
              </a:tabLst>
            </a:pPr>
            <a:endParaRPr lang="en-US" dirty="0"/>
          </a:p>
          <a:p>
            <a:pPr>
              <a:buClr>
                <a:srgbClr val="C00000"/>
              </a:buClr>
              <a:tabLst>
                <a:tab pos="809625" algn="l"/>
                <a:tab pos="1073150" algn="l"/>
                <a:tab pos="8435975" algn="r"/>
              </a:tabLst>
            </a:pPr>
            <a:endParaRPr lang="en-US" dirty="0" smtClean="0"/>
          </a:p>
          <a:p>
            <a:pPr>
              <a:buClr>
                <a:srgbClr val="C00000"/>
              </a:buClr>
              <a:tabLst>
                <a:tab pos="809625" algn="l"/>
                <a:tab pos="1073150" algn="l"/>
                <a:tab pos="8435975" algn="r"/>
              </a:tabLst>
            </a:pPr>
            <a:endParaRPr lang="en-US" dirty="0"/>
          </a:p>
          <a:p>
            <a:pPr>
              <a:buClr>
                <a:srgbClr val="C00000"/>
              </a:buClr>
              <a:tabLst>
                <a:tab pos="809625" algn="l"/>
                <a:tab pos="1073150" algn="l"/>
                <a:tab pos="8435975" algn="r"/>
              </a:tabLst>
            </a:pPr>
            <a:endParaRPr lang="en-US" dirty="0" smtClean="0"/>
          </a:p>
          <a:p>
            <a:pPr>
              <a:buClr>
                <a:srgbClr val="C00000"/>
              </a:buClr>
              <a:tabLst>
                <a:tab pos="809625" algn="l"/>
                <a:tab pos="1073150" algn="l"/>
                <a:tab pos="8435975" algn="r"/>
              </a:tabLst>
            </a:pPr>
            <a:endParaRPr lang="en-US" dirty="0"/>
          </a:p>
          <a:p>
            <a:pPr>
              <a:buClr>
                <a:srgbClr val="C00000"/>
              </a:buClr>
              <a:tabLst>
                <a:tab pos="809625" algn="l"/>
                <a:tab pos="1073150" algn="l"/>
                <a:tab pos="8435975" algn="r"/>
              </a:tabLst>
            </a:pPr>
            <a:endParaRPr lang="en-US" dirty="0" smtClean="0"/>
          </a:p>
          <a:p>
            <a:pPr>
              <a:buClr>
                <a:srgbClr val="C00000"/>
              </a:buClr>
              <a:tabLst>
                <a:tab pos="809625" algn="l"/>
                <a:tab pos="1073150" algn="l"/>
                <a:tab pos="8435975" algn="r"/>
              </a:tabLst>
            </a:pPr>
            <a:endParaRPr lang="en-US" dirty="0"/>
          </a:p>
          <a:p>
            <a:pPr>
              <a:buClr>
                <a:srgbClr val="C00000"/>
              </a:buClr>
              <a:tabLst>
                <a:tab pos="809625" algn="l"/>
                <a:tab pos="1073150" algn="l"/>
                <a:tab pos="8435975" algn="r"/>
              </a:tabLst>
            </a:pPr>
            <a:endParaRPr lang="en-US" dirty="0" smtClean="0"/>
          </a:p>
          <a:p>
            <a:pPr>
              <a:buClr>
                <a:srgbClr val="C00000"/>
              </a:buClr>
              <a:tabLst>
                <a:tab pos="809625" algn="l"/>
                <a:tab pos="1073150" algn="l"/>
                <a:tab pos="8435975" algn="r"/>
              </a:tabLst>
            </a:pPr>
            <a:endParaRPr lang="en-US" dirty="0"/>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127</a:t>
            </a:r>
            <a:endParaRPr lang="en-GB" sz="960" b="1" dirty="0">
              <a:latin typeface="Arial" panose="020B0604020202020204" pitchFamily="34" charset="0"/>
              <a:cs typeface="Arial" panose="020B0604020202020204" pitchFamily="34" charset="0"/>
            </a:endParaRPr>
          </a:p>
        </p:txBody>
      </p:sp>
      <p:sp>
        <p:nvSpPr>
          <p:cNvPr id="2" name="Rectangle 1"/>
          <p:cNvSpPr/>
          <p:nvPr/>
        </p:nvSpPr>
        <p:spPr>
          <a:xfrm>
            <a:off x="251520" y="1196752"/>
            <a:ext cx="8532440" cy="923330"/>
          </a:xfrm>
          <a:prstGeom prst="rect">
            <a:avLst/>
          </a:prstGeom>
          <a:solidFill>
            <a:srgbClr val="D6E0FB"/>
          </a:solidFill>
        </p:spPr>
        <p:txBody>
          <a:bodyPr wrap="square">
            <a:spAutoFit/>
          </a:bodyPr>
          <a:lstStyle/>
          <a:p>
            <a:r>
              <a:rPr lang="en-US" dirty="0"/>
              <a:t>Nitrogen cycles take place in water as well as on land, and in this exercise, you will use your understanding of the nitrogen cycle to explain some changes taking place in a tank of water (A02).</a:t>
            </a:r>
            <a:endParaRPr lang="en-GB" dirty="0"/>
          </a:p>
        </p:txBody>
      </p:sp>
      <p:pic>
        <p:nvPicPr>
          <p:cNvPr id="4" name="Picture 3"/>
          <p:cNvPicPr>
            <a:picLocks noChangeAspect="1"/>
          </p:cNvPicPr>
          <p:nvPr/>
        </p:nvPicPr>
        <p:blipFill>
          <a:blip r:embed="rId3" cstate="print">
            <a:lum bright="-47000" contrast="75000"/>
            <a:extLst>
              <a:ext uri="{28A0092B-C50C-407E-A947-70E740481C1C}">
                <a14:useLocalDpi xmlns:a14="http://schemas.microsoft.com/office/drawing/2010/main"/>
              </a:ext>
            </a:extLst>
          </a:blip>
          <a:stretch>
            <a:fillRect/>
          </a:stretch>
        </p:blipFill>
        <p:spPr>
          <a:xfrm>
            <a:off x="1717344" y="3573016"/>
            <a:ext cx="6202520" cy="3194716"/>
          </a:xfrm>
          <a:prstGeom prst="rect">
            <a:avLst/>
          </a:prstGeom>
        </p:spPr>
      </p:pic>
      <p:sp>
        <p:nvSpPr>
          <p:cNvPr id="8" name="Rectangle 7">
            <a:hlinkClick r:id="rId4" action="ppaction://hlinkfile"/>
          </p:cNvPr>
          <p:cNvSpPr/>
          <p:nvPr/>
        </p:nvSpPr>
        <p:spPr>
          <a:xfrm>
            <a:off x="8238134" y="4797152"/>
            <a:ext cx="654346" cy="1015663"/>
          </a:xfrm>
          <a:prstGeom prst="rect">
            <a:avLst/>
          </a:prstGeom>
        </p:spPr>
        <p:txBody>
          <a:bodyPr wrap="none">
            <a:spAutoFit/>
          </a:bodyPr>
          <a:lstStyle/>
          <a:p>
            <a:r>
              <a:rPr lang="en-US" sz="6000" b="1" dirty="0">
                <a:solidFill>
                  <a:srgbClr val="FF0000"/>
                </a:solidFill>
              </a:rPr>
              <a:t>?</a:t>
            </a:r>
            <a:endParaRPr lang="en-GB" sz="6000" dirty="0">
              <a:solidFill>
                <a:srgbClr val="FF0000"/>
              </a:solidFill>
            </a:endParaRPr>
          </a:p>
        </p:txBody>
      </p:sp>
    </p:spTree>
    <p:extLst>
      <p:ext uri="{BB962C8B-B14F-4D97-AF65-F5344CB8AC3E}">
        <p14:creationId xmlns:p14="http://schemas.microsoft.com/office/powerpoint/2010/main" val="1913881355"/>
      </p:ext>
    </p:extLst>
  </p:cSld>
  <p:clrMapOvr>
    <a:masterClrMapping/>
  </p:clrMapOvr>
  <p:transition advClick="0"/>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3600" dirty="0" smtClean="0"/>
              <a:t>20.3 – Workbook Questions – </a:t>
            </a:r>
            <a:r>
              <a:rPr lang="en-US" sz="3600" dirty="0" smtClean="0"/>
              <a:t>Fish Tank</a:t>
            </a:r>
            <a:endParaRPr lang="en-GB" sz="3600" b="1" dirty="0" smtClean="0"/>
          </a:p>
        </p:txBody>
      </p:sp>
      <p:sp>
        <p:nvSpPr>
          <p:cNvPr id="6" name="Rectangle 33"/>
          <p:cNvSpPr/>
          <p:nvPr/>
        </p:nvSpPr>
        <p:spPr>
          <a:xfrm>
            <a:off x="179512" y="1131713"/>
            <a:ext cx="8712968" cy="5373779"/>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49263" indent="-449263">
              <a:buClr>
                <a:srgbClr val="C00000"/>
              </a:buClr>
              <a:buFont typeface="+mj-lt"/>
              <a:buAutoNum type="alphaLcPeriod"/>
              <a:tabLst>
                <a:tab pos="809625" algn="l"/>
                <a:tab pos="1073150" algn="l"/>
                <a:tab pos="8435975" algn="r"/>
              </a:tabLst>
            </a:pPr>
            <a:r>
              <a:rPr lang="en-US" sz="2860" dirty="0" smtClean="0"/>
              <a:t>Explain </a:t>
            </a:r>
            <a:r>
              <a:rPr lang="en-US" sz="2860" dirty="0"/>
              <a:t>why the phytoplankton died so quickly.</a:t>
            </a:r>
          </a:p>
          <a:p>
            <a:pPr marL="449263" indent="-449263">
              <a:buClr>
                <a:srgbClr val="C00000"/>
              </a:buClr>
              <a:buFont typeface="+mj-lt"/>
              <a:buAutoNum type="alphaLcPeriod"/>
              <a:tabLst>
                <a:tab pos="809625" algn="l"/>
                <a:tab pos="1073150" algn="l"/>
                <a:tab pos="8435975" algn="r"/>
              </a:tabLst>
            </a:pPr>
            <a:r>
              <a:rPr lang="en-US" sz="2860" dirty="0" smtClean="0"/>
              <a:t>The </a:t>
            </a:r>
            <a:r>
              <a:rPr lang="en-US" sz="2860" dirty="0"/>
              <a:t>phytoplankton contain nitrogen in their cells. In what form is most of this nitrogen?</a:t>
            </a:r>
          </a:p>
          <a:p>
            <a:pPr marL="449263" indent="-449263">
              <a:buClr>
                <a:srgbClr val="C00000"/>
              </a:buClr>
              <a:buFont typeface="+mj-lt"/>
              <a:buAutoNum type="alphaLcPeriod"/>
              <a:tabLst>
                <a:tab pos="809625" algn="l"/>
                <a:tab pos="1073150" algn="l"/>
                <a:tab pos="8435975" algn="r"/>
              </a:tabLst>
            </a:pPr>
            <a:r>
              <a:rPr lang="en-US" sz="2860" dirty="0" smtClean="0"/>
              <a:t>Explain </a:t>
            </a:r>
            <a:r>
              <a:rPr lang="en-US" sz="2860" dirty="0"/>
              <a:t>why the quantity of dead phytoplankton decreased during the first two months of the experiment.</a:t>
            </a:r>
          </a:p>
          <a:p>
            <a:pPr marL="449263" indent="-449263">
              <a:buClr>
                <a:srgbClr val="C00000"/>
              </a:buClr>
              <a:buFont typeface="+mj-lt"/>
              <a:buAutoNum type="alphaLcPeriod"/>
              <a:tabLst>
                <a:tab pos="809625" algn="l"/>
                <a:tab pos="1073150" algn="l"/>
                <a:tab pos="8435975" algn="r"/>
              </a:tabLst>
            </a:pPr>
            <a:r>
              <a:rPr lang="en-US" sz="2860" dirty="0"/>
              <a:t>After one month, ammonia began to appear in the water, d Explain where this ammonia came from</a:t>
            </a:r>
            <a:r>
              <a:rPr lang="en-US" sz="2860" dirty="0" smtClean="0"/>
              <a:t>.</a:t>
            </a:r>
          </a:p>
          <a:p>
            <a:pPr marL="449263" indent="-449263">
              <a:buClr>
                <a:srgbClr val="C00000"/>
              </a:buClr>
              <a:buFont typeface="+mj-lt"/>
              <a:buAutoNum type="alphaLcPeriod"/>
              <a:tabLst>
                <a:tab pos="809625" algn="l"/>
                <a:tab pos="1073150" algn="l"/>
                <a:tab pos="8435975" algn="r"/>
              </a:tabLst>
            </a:pPr>
            <a:r>
              <a:rPr lang="en-US" sz="2860" dirty="0" smtClean="0"/>
              <a:t>State </a:t>
            </a:r>
            <a:r>
              <a:rPr lang="en-US" sz="2860" dirty="0"/>
              <a:t>the times at which nitrate began to appear in the water, and when its concentration began to increase.</a:t>
            </a:r>
          </a:p>
          <a:p>
            <a:pPr marL="449263" indent="-449263">
              <a:buClr>
                <a:srgbClr val="C00000"/>
              </a:buClr>
              <a:buFont typeface="+mj-lt"/>
              <a:buAutoNum type="alphaLcPeriod"/>
              <a:tabLst>
                <a:tab pos="809625" algn="l"/>
                <a:tab pos="1073150" algn="l"/>
                <a:tab pos="8435975" algn="r"/>
              </a:tabLst>
            </a:pPr>
            <a:r>
              <a:rPr lang="en-US" sz="2860" dirty="0" smtClean="0"/>
              <a:t>Explain </a:t>
            </a:r>
            <a:r>
              <a:rPr lang="en-US" sz="2860" dirty="0"/>
              <a:t>where the nitrate came from.</a:t>
            </a:r>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127</a:t>
            </a:r>
            <a:endParaRPr lang="en-GB" sz="960" b="1" dirty="0">
              <a:latin typeface="Arial" panose="020B0604020202020204" pitchFamily="34" charset="0"/>
              <a:cs typeface="Arial" panose="020B0604020202020204" pitchFamily="34" charset="0"/>
            </a:endParaRPr>
          </a:p>
        </p:txBody>
      </p:sp>
      <p:sp>
        <p:nvSpPr>
          <p:cNvPr id="8" name="Rectangle 7">
            <a:hlinkClick r:id="rId3" action="ppaction://hlinkfile"/>
          </p:cNvPr>
          <p:cNvSpPr/>
          <p:nvPr/>
        </p:nvSpPr>
        <p:spPr>
          <a:xfrm>
            <a:off x="8238134" y="2845385"/>
            <a:ext cx="654346" cy="1015663"/>
          </a:xfrm>
          <a:prstGeom prst="rect">
            <a:avLst/>
          </a:prstGeom>
        </p:spPr>
        <p:txBody>
          <a:bodyPr wrap="none">
            <a:spAutoFit/>
          </a:bodyPr>
          <a:lstStyle/>
          <a:p>
            <a:r>
              <a:rPr lang="en-US" sz="6000" b="1" dirty="0">
                <a:solidFill>
                  <a:srgbClr val="FF0000"/>
                </a:solidFill>
              </a:rPr>
              <a:t>?</a:t>
            </a:r>
            <a:endParaRPr lang="en-GB" sz="6000" dirty="0">
              <a:solidFill>
                <a:srgbClr val="FF0000"/>
              </a:solidFill>
            </a:endParaRPr>
          </a:p>
        </p:txBody>
      </p:sp>
    </p:spTree>
    <p:extLst>
      <p:ext uri="{BB962C8B-B14F-4D97-AF65-F5344CB8AC3E}">
        <p14:creationId xmlns:p14="http://schemas.microsoft.com/office/powerpoint/2010/main" val="707258466"/>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Assessment Objectives</a:t>
            </a:r>
            <a:endParaRPr lang="en-GB" b="1" dirty="0" smtClean="0"/>
          </a:p>
        </p:txBody>
      </p:sp>
      <p:sp>
        <p:nvSpPr>
          <p:cNvPr id="34" name="Rectangle 33"/>
          <p:cNvSpPr/>
          <p:nvPr/>
        </p:nvSpPr>
        <p:spPr>
          <a:xfrm>
            <a:off x="179512" y="1124744"/>
            <a:ext cx="8640960" cy="5693866"/>
          </a:xfrm>
          <a:prstGeom prst="rect">
            <a:avLst/>
          </a:prstGeom>
        </p:spPr>
        <p:txBody>
          <a:bodyPr wrap="square">
            <a:spAutoFit/>
          </a:bodyPr>
          <a:lstStyle/>
          <a:p>
            <a:pPr>
              <a:buClr>
                <a:srgbClr val="0070C0"/>
              </a:buClr>
            </a:pPr>
            <a:r>
              <a:rPr lang="en-US" sz="2800" b="1" dirty="0" smtClean="0"/>
              <a:t>AO3 </a:t>
            </a:r>
            <a:r>
              <a:rPr lang="en-US" sz="2800" b="1" dirty="0"/>
              <a:t>Experimental skills and investigations</a:t>
            </a:r>
          </a:p>
          <a:p>
            <a:pPr>
              <a:buClr>
                <a:srgbClr val="0070C0"/>
              </a:buClr>
            </a:pPr>
            <a:r>
              <a:rPr lang="en-US" sz="2800" dirty="0"/>
              <a:t>Candidates should be able to:</a:t>
            </a:r>
          </a:p>
          <a:p>
            <a:pPr marL="342900" indent="-342900">
              <a:buClr>
                <a:srgbClr val="0070C0"/>
              </a:buClr>
              <a:buFont typeface="Arial" panose="020B0604020202020204" pitchFamily="34" charset="0"/>
              <a:buChar char="•"/>
            </a:pPr>
            <a:r>
              <a:rPr lang="en-US" sz="2800" dirty="0" smtClean="0"/>
              <a:t>demonstrate </a:t>
            </a:r>
            <a:r>
              <a:rPr lang="en-US" sz="2800" dirty="0"/>
              <a:t>knowledge of how to safely use techniques, apparatus and materials (including following </a:t>
            </a:r>
            <a:r>
              <a:rPr lang="en-US" sz="2800" dirty="0" smtClean="0"/>
              <a:t>a sequence </a:t>
            </a:r>
            <a:r>
              <a:rPr lang="en-US" sz="2800" dirty="0"/>
              <a:t>of instructions where appropriate)</a:t>
            </a:r>
          </a:p>
          <a:p>
            <a:pPr marL="342900" indent="-342900">
              <a:buClr>
                <a:srgbClr val="0070C0"/>
              </a:buClr>
              <a:buFont typeface="Arial" panose="020B0604020202020204" pitchFamily="34" charset="0"/>
              <a:buChar char="•"/>
            </a:pPr>
            <a:r>
              <a:rPr lang="en-US" sz="2800" dirty="0" smtClean="0"/>
              <a:t>plan </a:t>
            </a:r>
            <a:r>
              <a:rPr lang="en-US" sz="2800" dirty="0"/>
              <a:t>experiments and investigations</a:t>
            </a:r>
          </a:p>
          <a:p>
            <a:pPr marL="342900" indent="-342900">
              <a:buClr>
                <a:srgbClr val="0070C0"/>
              </a:buClr>
              <a:buFont typeface="Arial" panose="020B0604020202020204" pitchFamily="34" charset="0"/>
              <a:buChar char="•"/>
            </a:pPr>
            <a:r>
              <a:rPr lang="en-US" sz="2800" dirty="0" smtClean="0"/>
              <a:t>make </a:t>
            </a:r>
            <a:r>
              <a:rPr lang="en-US" sz="2800" dirty="0"/>
              <a:t>and record observations, measurements and estimates</a:t>
            </a:r>
          </a:p>
          <a:p>
            <a:pPr marL="342900" indent="-342900">
              <a:buClr>
                <a:srgbClr val="0070C0"/>
              </a:buClr>
              <a:buFont typeface="Arial" panose="020B0604020202020204" pitchFamily="34" charset="0"/>
              <a:buChar char="•"/>
            </a:pPr>
            <a:r>
              <a:rPr lang="en-US" sz="2800" dirty="0" smtClean="0"/>
              <a:t>interpret </a:t>
            </a:r>
            <a:r>
              <a:rPr lang="en-US" sz="2800" dirty="0"/>
              <a:t>and evaluate experimental observations and data</a:t>
            </a:r>
          </a:p>
          <a:p>
            <a:pPr marL="342900" indent="-342900">
              <a:buClr>
                <a:srgbClr val="0070C0"/>
              </a:buClr>
              <a:buFont typeface="Arial" panose="020B0604020202020204" pitchFamily="34" charset="0"/>
              <a:buChar char="•"/>
            </a:pPr>
            <a:r>
              <a:rPr lang="en-US" sz="2800" dirty="0" smtClean="0"/>
              <a:t>evaluate </a:t>
            </a:r>
            <a:r>
              <a:rPr lang="en-US" sz="2800" dirty="0"/>
              <a:t>methods and suggest possible improvements.</a:t>
            </a:r>
          </a:p>
        </p:txBody>
      </p:sp>
    </p:spTree>
    <p:extLst>
      <p:ext uri="{BB962C8B-B14F-4D97-AF65-F5344CB8AC3E}">
        <p14:creationId xmlns:p14="http://schemas.microsoft.com/office/powerpoint/2010/main" val="1837203657"/>
      </p:ext>
    </p:extLst>
  </p:cSld>
  <p:clrMapOvr>
    <a:masterClrMapping/>
  </p:clrMapOvr>
  <p:transition advClick="0"/>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2800" dirty="0" smtClean="0"/>
              <a:t>20.4 – Workbook Questions – </a:t>
            </a:r>
            <a:r>
              <a:rPr lang="en-US" sz="2800" dirty="0" smtClean="0"/>
              <a:t>Goats on an Island</a:t>
            </a:r>
            <a:endParaRPr lang="en-GB" sz="2800" b="1" dirty="0" smtClean="0"/>
          </a:p>
        </p:txBody>
      </p:sp>
      <p:sp>
        <p:nvSpPr>
          <p:cNvPr id="6" name="Rectangle 33"/>
          <p:cNvSpPr/>
          <p:nvPr/>
        </p:nvSpPr>
        <p:spPr>
          <a:xfrm>
            <a:off x="179512" y="1131713"/>
            <a:ext cx="8712968" cy="5586145"/>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a:buClr>
                <a:srgbClr val="C00000"/>
              </a:buClr>
              <a:tabLst>
                <a:tab pos="809625" algn="l"/>
                <a:tab pos="1073150" algn="l"/>
                <a:tab pos="8435975" algn="r"/>
              </a:tabLst>
            </a:pPr>
            <a:endParaRPr lang="en-US" sz="1700" dirty="0" smtClean="0"/>
          </a:p>
          <a:p>
            <a:pPr>
              <a:buClr>
                <a:srgbClr val="C00000"/>
              </a:buClr>
              <a:tabLst>
                <a:tab pos="809625" algn="l"/>
                <a:tab pos="1073150" algn="l"/>
                <a:tab pos="8435975" algn="r"/>
              </a:tabLst>
            </a:pPr>
            <a:endParaRPr lang="en-US" sz="1700" dirty="0"/>
          </a:p>
          <a:p>
            <a:pPr>
              <a:buClr>
                <a:srgbClr val="C00000"/>
              </a:buClr>
              <a:tabLst>
                <a:tab pos="809625" algn="l"/>
                <a:tab pos="1073150" algn="l"/>
                <a:tab pos="8435975" algn="r"/>
              </a:tabLst>
            </a:pPr>
            <a:endParaRPr lang="en-US" sz="1700" dirty="0"/>
          </a:p>
          <a:p>
            <a:pPr>
              <a:buClr>
                <a:srgbClr val="C00000"/>
              </a:buClr>
              <a:tabLst>
                <a:tab pos="809625" algn="l"/>
                <a:tab pos="1073150" algn="l"/>
                <a:tab pos="8435975" algn="r"/>
              </a:tabLst>
            </a:pPr>
            <a:endParaRPr lang="en-US" dirty="0" smtClean="0"/>
          </a:p>
          <a:p>
            <a:pPr>
              <a:buClr>
                <a:srgbClr val="C00000"/>
              </a:buClr>
              <a:tabLst>
                <a:tab pos="809625" algn="l"/>
                <a:tab pos="1073150" algn="l"/>
                <a:tab pos="8435975" algn="r"/>
              </a:tabLst>
            </a:pPr>
            <a:r>
              <a:rPr lang="en-US" dirty="0"/>
              <a:t>In the 19th century, a ship travelling across the southern Pacific Ocean stopped at an island to collect fresh water. The sailors left one male goat, P, and two female goats, Q and R, on the island, hoping that they would breed and so provide food if the ship stopped there again.</a:t>
            </a:r>
          </a:p>
          <a:p>
            <a:pPr marL="342900" indent="-342900">
              <a:buClr>
                <a:srgbClr val="C00000"/>
              </a:buClr>
              <a:buFont typeface="+mj-lt"/>
              <a:buAutoNum type="alphaLcPeriod"/>
              <a:tabLst>
                <a:tab pos="809625" algn="l"/>
                <a:tab pos="1073150" algn="l"/>
                <a:tab pos="8435975" algn="r"/>
              </a:tabLst>
            </a:pPr>
            <a:r>
              <a:rPr lang="en-US" dirty="0" smtClean="0"/>
              <a:t>There </a:t>
            </a:r>
            <a:r>
              <a:rPr lang="en-US" dirty="0"/>
              <a:t>were no predators living </a:t>
            </a:r>
            <a:r>
              <a:rPr lang="en-US" dirty="0" smtClean="0"/>
              <a:t/>
            </a:r>
            <a:br>
              <a:rPr lang="en-US" dirty="0" smtClean="0"/>
            </a:br>
            <a:r>
              <a:rPr lang="en-US" dirty="0" smtClean="0"/>
              <a:t>on </a:t>
            </a:r>
            <a:r>
              <a:rPr lang="en-US" dirty="0"/>
              <a:t>the island. The goats were </a:t>
            </a:r>
            <a:r>
              <a:rPr lang="en-US" dirty="0" smtClean="0"/>
              <a:t/>
            </a:r>
            <a:br>
              <a:rPr lang="en-US" dirty="0" smtClean="0"/>
            </a:br>
            <a:r>
              <a:rPr lang="en-US" dirty="0" smtClean="0"/>
              <a:t>able </a:t>
            </a:r>
            <a:r>
              <a:rPr lang="en-US" dirty="0"/>
              <a:t>to feed on grass and other </a:t>
            </a:r>
            <a:r>
              <a:rPr lang="en-US" dirty="0" smtClean="0"/>
              <a:t/>
            </a:r>
            <a:br>
              <a:rPr lang="en-US" dirty="0" smtClean="0"/>
            </a:br>
            <a:r>
              <a:rPr lang="en-US" dirty="0" smtClean="0"/>
              <a:t>plants</a:t>
            </a:r>
            <a:r>
              <a:rPr lang="en-US" dirty="0"/>
              <a:t>, but </a:t>
            </a:r>
            <a:r>
              <a:rPr lang="en-US" dirty="0" smtClean="0"/>
              <a:t>this </a:t>
            </a:r>
            <a:r>
              <a:rPr lang="en-US" dirty="0"/>
              <a:t>food was in a </a:t>
            </a:r>
            <a:r>
              <a:rPr lang="en-US" dirty="0" smtClean="0"/>
              <a:t/>
            </a:r>
            <a:br>
              <a:rPr lang="en-US" dirty="0" smtClean="0"/>
            </a:br>
            <a:r>
              <a:rPr lang="en-US" dirty="0" smtClean="0"/>
              <a:t>limited supply.</a:t>
            </a:r>
            <a:br>
              <a:rPr lang="en-US" dirty="0" smtClean="0"/>
            </a:br>
            <a:r>
              <a:rPr lang="en-US" dirty="0" err="1" smtClean="0"/>
              <a:t>i</a:t>
            </a:r>
            <a:r>
              <a:rPr lang="en-US" dirty="0" smtClean="0"/>
              <a:t> </a:t>
            </a:r>
            <a:r>
              <a:rPr lang="en-US" dirty="0"/>
              <a:t>On the axes below, sketch a </a:t>
            </a:r>
            <a:r>
              <a:rPr lang="en-US" dirty="0" smtClean="0"/>
              <a:t/>
            </a:r>
            <a:br>
              <a:rPr lang="en-US" dirty="0" smtClean="0"/>
            </a:br>
            <a:r>
              <a:rPr lang="en-US" dirty="0" smtClean="0"/>
              <a:t>curve </a:t>
            </a:r>
            <a:r>
              <a:rPr lang="en-US" dirty="0"/>
              <a:t>to show what would </a:t>
            </a:r>
            <a:r>
              <a:rPr lang="en-US" dirty="0" smtClean="0"/>
              <a:t/>
            </a:r>
            <a:br>
              <a:rPr lang="en-US" dirty="0" smtClean="0"/>
            </a:br>
            <a:r>
              <a:rPr lang="en-US" dirty="0" smtClean="0"/>
              <a:t>happen </a:t>
            </a:r>
            <a:r>
              <a:rPr lang="en-US" dirty="0"/>
              <a:t>to the size of the </a:t>
            </a:r>
            <a:r>
              <a:rPr lang="en-US" dirty="0" smtClean="0"/>
              <a:t/>
            </a:r>
            <a:br>
              <a:rPr lang="en-US" dirty="0" smtClean="0"/>
            </a:br>
            <a:r>
              <a:rPr lang="en-US" dirty="0" smtClean="0"/>
              <a:t>goat </a:t>
            </a:r>
            <a:r>
              <a:rPr lang="en-US" dirty="0"/>
              <a:t>population over the </a:t>
            </a:r>
            <a:r>
              <a:rPr lang="en-US" dirty="0" smtClean="0"/>
              <a:t/>
            </a:r>
            <a:br>
              <a:rPr lang="en-US" dirty="0" smtClean="0"/>
            </a:br>
            <a:r>
              <a:rPr lang="en-US" dirty="0" smtClean="0"/>
              <a:t>next </a:t>
            </a:r>
            <a:r>
              <a:rPr lang="en-US" dirty="0"/>
              <a:t>few years.</a:t>
            </a:r>
          </a:p>
          <a:p>
            <a:pPr>
              <a:buClr>
                <a:srgbClr val="C00000"/>
              </a:buClr>
              <a:tabLst>
                <a:tab pos="809625" algn="l"/>
                <a:tab pos="1073150" algn="l"/>
                <a:tab pos="8435975" algn="r"/>
              </a:tabLst>
            </a:pPr>
            <a:endParaRPr lang="en-US" dirty="0" smtClean="0"/>
          </a:p>
          <a:p>
            <a:pPr>
              <a:buClr>
                <a:srgbClr val="C00000"/>
              </a:buClr>
              <a:tabLst>
                <a:tab pos="809625" algn="l"/>
                <a:tab pos="1073150" algn="l"/>
                <a:tab pos="8435975" algn="r"/>
              </a:tabLst>
            </a:pPr>
            <a:endParaRPr lang="en-US" dirty="0"/>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127</a:t>
            </a:r>
            <a:endParaRPr lang="en-GB" sz="960" b="1" dirty="0">
              <a:latin typeface="Arial" panose="020B0604020202020204" pitchFamily="34" charset="0"/>
              <a:cs typeface="Arial" panose="020B0604020202020204" pitchFamily="34" charset="0"/>
            </a:endParaRPr>
          </a:p>
        </p:txBody>
      </p:sp>
      <p:sp>
        <p:nvSpPr>
          <p:cNvPr id="2" name="Rectangle 1"/>
          <p:cNvSpPr/>
          <p:nvPr/>
        </p:nvSpPr>
        <p:spPr>
          <a:xfrm>
            <a:off x="251520" y="1196752"/>
            <a:ext cx="8532440" cy="895630"/>
          </a:xfrm>
          <a:prstGeom prst="rect">
            <a:avLst/>
          </a:prstGeom>
          <a:solidFill>
            <a:srgbClr val="D6E0FB"/>
          </a:solidFill>
        </p:spPr>
        <p:txBody>
          <a:bodyPr wrap="square">
            <a:spAutoFit/>
          </a:bodyPr>
          <a:lstStyle/>
          <a:p>
            <a:r>
              <a:rPr lang="en-US" sz="1740" dirty="0"/>
              <a:t>This is another exercise that tests your understanding of several different parts of the syllabus, and asks you to use your knowledge and understanding to suggest explanations and make predictions (A02). It’s not actually a true story, but it could be!</a:t>
            </a:r>
            <a:endParaRPr lang="en-GB" sz="1740" dirty="0"/>
          </a:p>
        </p:txBody>
      </p:sp>
      <p:pic>
        <p:nvPicPr>
          <p:cNvPr id="3" name="Picture 2"/>
          <p:cNvPicPr>
            <a:picLocks noChangeAspect="1"/>
          </p:cNvPicPr>
          <p:nvPr/>
        </p:nvPicPr>
        <p:blipFill rotWithShape="1">
          <a:blip r:embed="rId3" cstate="print">
            <a:lum bright="-47000" contrast="75000"/>
            <a:extLst>
              <a:ext uri="{28A0092B-C50C-407E-A947-70E740481C1C}">
                <a14:useLocalDpi xmlns:a14="http://schemas.microsoft.com/office/drawing/2010/main"/>
              </a:ext>
            </a:extLst>
          </a:blip>
          <a:srcRect/>
          <a:stretch/>
        </p:blipFill>
        <p:spPr>
          <a:xfrm>
            <a:off x="3886380" y="3140968"/>
            <a:ext cx="4875788" cy="3500079"/>
          </a:xfrm>
          <a:prstGeom prst="rect">
            <a:avLst/>
          </a:prstGeom>
        </p:spPr>
      </p:pic>
      <p:sp>
        <p:nvSpPr>
          <p:cNvPr id="8" name="Rectangle 7">
            <a:hlinkClick r:id="rId4" action="ppaction://hlinkfile"/>
          </p:cNvPr>
          <p:cNvSpPr/>
          <p:nvPr/>
        </p:nvSpPr>
        <p:spPr>
          <a:xfrm>
            <a:off x="8238134" y="3212976"/>
            <a:ext cx="654346" cy="1015663"/>
          </a:xfrm>
          <a:prstGeom prst="rect">
            <a:avLst/>
          </a:prstGeom>
        </p:spPr>
        <p:txBody>
          <a:bodyPr wrap="none">
            <a:spAutoFit/>
          </a:bodyPr>
          <a:lstStyle/>
          <a:p>
            <a:r>
              <a:rPr lang="en-US" sz="6000" b="1" dirty="0">
                <a:solidFill>
                  <a:srgbClr val="FF0000"/>
                </a:solidFill>
              </a:rPr>
              <a:t>?</a:t>
            </a:r>
            <a:endParaRPr lang="en-GB" sz="6000" dirty="0">
              <a:solidFill>
                <a:srgbClr val="FF0000"/>
              </a:solidFill>
            </a:endParaRPr>
          </a:p>
        </p:txBody>
      </p:sp>
    </p:spTree>
    <p:extLst>
      <p:ext uri="{BB962C8B-B14F-4D97-AF65-F5344CB8AC3E}">
        <p14:creationId xmlns:p14="http://schemas.microsoft.com/office/powerpoint/2010/main" val="1444483951"/>
      </p:ext>
    </p:extLst>
  </p:cSld>
  <p:clrMapOvr>
    <a:masterClrMapping/>
  </p:clrMapOvr>
  <p:transition advClick="0"/>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2800" dirty="0" smtClean="0"/>
              <a:t>20.4 – Workbook Questions – </a:t>
            </a:r>
            <a:r>
              <a:rPr lang="en-US" sz="2800" dirty="0" smtClean="0"/>
              <a:t>Goats on an Island</a:t>
            </a:r>
            <a:endParaRPr lang="en-GB" sz="2800" b="1" dirty="0" smtClean="0"/>
          </a:p>
        </p:txBody>
      </p:sp>
      <p:sp>
        <p:nvSpPr>
          <p:cNvPr id="6" name="Rectangle 33"/>
          <p:cNvSpPr/>
          <p:nvPr/>
        </p:nvSpPr>
        <p:spPr>
          <a:xfrm>
            <a:off x="179512" y="1138573"/>
            <a:ext cx="8712968" cy="5602795"/>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723900" indent="-361950">
              <a:buClr>
                <a:srgbClr val="C00000"/>
              </a:buClr>
              <a:tabLst>
                <a:tab pos="809625" algn="l"/>
                <a:tab pos="1073150" algn="l"/>
                <a:tab pos="8435975" algn="r"/>
              </a:tabLst>
            </a:pPr>
            <a:r>
              <a:rPr lang="en-US" sz="1740" b="1" dirty="0"/>
              <a:t>ii </a:t>
            </a:r>
            <a:r>
              <a:rPr lang="en-US" sz="1740" dirty="0" smtClean="0"/>
              <a:t>	On </a:t>
            </a:r>
            <a:r>
              <a:rPr lang="en-US" sz="1740" dirty="0"/>
              <a:t>your graph, indicate the point at which food supply became a limiting environmental factor for the goat population.</a:t>
            </a:r>
          </a:p>
          <a:p>
            <a:pPr marL="342900" indent="-342900">
              <a:buClr>
                <a:srgbClr val="C00000"/>
              </a:buClr>
              <a:buFont typeface="+mj-lt"/>
              <a:buAutoNum type="alphaLcPeriod" startAt="2"/>
              <a:tabLst>
                <a:tab pos="809625" algn="l"/>
                <a:tab pos="1073150" algn="l"/>
                <a:tab pos="8435975" algn="r"/>
              </a:tabLst>
            </a:pPr>
            <a:r>
              <a:rPr lang="en-US" sz="1740" dirty="0" smtClean="0"/>
              <a:t>Goats </a:t>
            </a:r>
            <a:r>
              <a:rPr lang="en-US" sz="1740" dirty="0"/>
              <a:t>P, Q and R all had short hair. They were all homozygous for allele A. However, a mutation happened in the testes of goat P, so that some of its sperm contained a new allele, a. Allele a was recessive, and coded for long hair, </a:t>
            </a:r>
            <a:endParaRPr lang="en-US" sz="1740" dirty="0" smtClean="0"/>
          </a:p>
          <a:p>
            <a:pPr marL="723900" indent="-361950">
              <a:buClr>
                <a:srgbClr val="C00000"/>
              </a:buClr>
              <a:tabLst>
                <a:tab pos="809625" algn="l"/>
                <a:tab pos="1073150" algn="l"/>
                <a:tab pos="8435975" algn="r"/>
              </a:tabLst>
            </a:pPr>
            <a:r>
              <a:rPr lang="en-US" sz="1740" b="1" dirty="0" err="1" smtClean="0"/>
              <a:t>i</a:t>
            </a:r>
            <a:r>
              <a:rPr lang="en-US" sz="1740" dirty="0" smtClean="0"/>
              <a:t> 	What </a:t>
            </a:r>
            <a:r>
              <a:rPr lang="en-US" sz="1740" dirty="0"/>
              <a:t>is meant by the term ‘mutation?</a:t>
            </a:r>
          </a:p>
          <a:p>
            <a:pPr marL="723900" indent="-361950">
              <a:buClr>
                <a:srgbClr val="C00000"/>
              </a:buClr>
              <a:tabLst>
                <a:tab pos="809625" algn="l"/>
                <a:tab pos="1073150" algn="l"/>
                <a:tab pos="8435975" algn="r"/>
              </a:tabLst>
            </a:pPr>
            <a:r>
              <a:rPr lang="en-US" sz="1740" b="1" dirty="0"/>
              <a:t>ii</a:t>
            </a:r>
            <a:r>
              <a:rPr lang="en-US" sz="1740" dirty="0"/>
              <a:t> </a:t>
            </a:r>
            <a:r>
              <a:rPr lang="en-US" sz="1740" dirty="0" smtClean="0"/>
              <a:t>	Explain </a:t>
            </a:r>
            <a:r>
              <a:rPr lang="en-US" sz="1740" dirty="0"/>
              <a:t>why none of the offspring of goats P, Q and R had long hair.</a:t>
            </a:r>
          </a:p>
          <a:p>
            <a:pPr marL="723900" indent="-361950">
              <a:buClr>
                <a:srgbClr val="C00000"/>
              </a:buClr>
              <a:tabLst>
                <a:tab pos="809625" algn="l"/>
                <a:tab pos="1073150" algn="l"/>
                <a:tab pos="8435975" algn="r"/>
              </a:tabLst>
            </a:pPr>
            <a:r>
              <a:rPr lang="en-US" sz="1740" dirty="0"/>
              <a:t>iii </a:t>
            </a:r>
            <a:r>
              <a:rPr lang="en-US" sz="1740" dirty="0" smtClean="0"/>
              <a:t>	In </a:t>
            </a:r>
            <a:r>
              <a:rPr lang="en-US" sz="1740" dirty="0"/>
              <a:t>the following year, some of the offspring from the three original goats bred with each other and with their parents. Some of their offspring did have long hair.</a:t>
            </a:r>
          </a:p>
          <a:p>
            <a:pPr>
              <a:buClr>
                <a:srgbClr val="C00000"/>
              </a:buClr>
              <a:tabLst>
                <a:tab pos="809625" algn="l"/>
                <a:tab pos="1073150" algn="l"/>
                <a:tab pos="8435975" algn="r"/>
              </a:tabLst>
            </a:pPr>
            <a:r>
              <a:rPr lang="en-US" sz="1740" dirty="0"/>
              <a:t>Assuming that no new mutations appeared, explain how this happened. (You may use a genetic diagram if it makes your answer clearer</a:t>
            </a:r>
            <a:r>
              <a:rPr lang="en-US" sz="1740" dirty="0" smtClean="0"/>
              <a:t>.)</a:t>
            </a:r>
          </a:p>
          <a:p>
            <a:pPr marL="342900" indent="-342900">
              <a:buClr>
                <a:srgbClr val="C00000"/>
              </a:buClr>
              <a:buFont typeface="+mj-lt"/>
              <a:buAutoNum type="alphaLcPeriod" startAt="3"/>
              <a:tabLst>
                <a:tab pos="809625" algn="l"/>
                <a:tab pos="1073150" algn="l"/>
                <a:tab pos="8435975" algn="r"/>
              </a:tabLst>
            </a:pPr>
            <a:r>
              <a:rPr lang="en-US" sz="1740" dirty="0" smtClean="0"/>
              <a:t>The </a:t>
            </a:r>
            <a:r>
              <a:rPr lang="en-US" sz="1740" dirty="0"/>
              <a:t>winters on the island were very cold. The goats needed to eat more food in winter to keep themselves warm. The long-haired goats did not need as much food as the short-haired goats.</a:t>
            </a:r>
          </a:p>
          <a:p>
            <a:pPr marL="723900" indent="-361950">
              <a:buClr>
                <a:srgbClr val="C00000"/>
              </a:buClr>
              <a:tabLst>
                <a:tab pos="809625" algn="l"/>
                <a:tab pos="1073150" algn="l"/>
                <a:tab pos="8435975" algn="r"/>
              </a:tabLst>
            </a:pPr>
            <a:r>
              <a:rPr lang="en-US" sz="1740" b="1" dirty="0" err="1"/>
              <a:t>i</a:t>
            </a:r>
            <a:r>
              <a:rPr lang="en-US" sz="1740" dirty="0"/>
              <a:t> </a:t>
            </a:r>
            <a:r>
              <a:rPr lang="en-US" sz="1740" dirty="0" smtClean="0"/>
              <a:t>	Suggest </a:t>
            </a:r>
            <a:r>
              <a:rPr lang="en-US" sz="1740" dirty="0"/>
              <a:t>why the long-haired goats did not need as much food as the short-haired goats, during the winter.</a:t>
            </a:r>
          </a:p>
          <a:p>
            <a:pPr marL="723900" indent="-361950">
              <a:buClr>
                <a:srgbClr val="C00000"/>
              </a:buClr>
              <a:tabLst>
                <a:tab pos="809625" algn="l"/>
                <a:tab pos="1073150" algn="l"/>
                <a:tab pos="8435975" algn="r"/>
              </a:tabLst>
            </a:pPr>
            <a:r>
              <a:rPr lang="en-US" sz="1740" b="1" dirty="0"/>
              <a:t>ii</a:t>
            </a:r>
            <a:r>
              <a:rPr lang="en-US" sz="1740" dirty="0"/>
              <a:t> </a:t>
            </a:r>
            <a:r>
              <a:rPr lang="en-US" sz="1740" dirty="0" smtClean="0"/>
              <a:t>	Twenty </a:t>
            </a:r>
            <a:r>
              <a:rPr lang="en-US" sz="1740" dirty="0"/>
              <a:t>years after the goats were first introduced to the island, almost all of the goat population had long hair. Explain how this would have </a:t>
            </a:r>
            <a:r>
              <a:rPr lang="en-US" sz="1740" dirty="0" smtClean="0"/>
              <a:t>happened</a:t>
            </a:r>
          </a:p>
          <a:p>
            <a:pPr marL="723900" indent="-361950" algn="ctr">
              <a:buClr>
                <a:srgbClr val="C00000"/>
              </a:buClr>
              <a:tabLst>
                <a:tab pos="809625" algn="l"/>
                <a:tab pos="1073150" algn="l"/>
                <a:tab pos="8435975" algn="r"/>
              </a:tabLst>
            </a:pPr>
            <a:r>
              <a:rPr lang="en-US" sz="1740" i="1" dirty="0" smtClean="0"/>
              <a:t>[Adapted </a:t>
            </a:r>
            <a:r>
              <a:rPr lang="en-US" sz="1740" i="1" dirty="0"/>
              <a:t>from Cambridge IGCSE® Coordinated Sciences 0654/03, </a:t>
            </a:r>
            <a:r>
              <a:rPr lang="en-US" sz="1740" i="1" dirty="0" smtClean="0"/>
              <a:t/>
            </a:r>
            <a:br>
              <a:rPr lang="en-US" sz="1740" i="1" dirty="0" smtClean="0"/>
            </a:br>
            <a:r>
              <a:rPr lang="en-US" sz="1740" i="1" dirty="0" smtClean="0"/>
              <a:t>Question </a:t>
            </a:r>
            <a:r>
              <a:rPr lang="en-US" sz="1740" i="1" dirty="0"/>
              <a:t>6, October/November 2003]</a:t>
            </a:r>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127</a:t>
            </a:r>
            <a:endParaRPr lang="en-GB" sz="960" b="1" dirty="0">
              <a:latin typeface="Arial" panose="020B0604020202020204" pitchFamily="34" charset="0"/>
              <a:cs typeface="Arial" panose="020B0604020202020204" pitchFamily="34" charset="0"/>
            </a:endParaRPr>
          </a:p>
        </p:txBody>
      </p:sp>
      <p:sp>
        <p:nvSpPr>
          <p:cNvPr id="8" name="Rectangle 7">
            <a:hlinkClick r:id="rId3" action="ppaction://hlinkfile"/>
          </p:cNvPr>
          <p:cNvSpPr/>
          <p:nvPr/>
        </p:nvSpPr>
        <p:spPr>
          <a:xfrm>
            <a:off x="8238134" y="2132856"/>
            <a:ext cx="654346" cy="1015663"/>
          </a:xfrm>
          <a:prstGeom prst="rect">
            <a:avLst/>
          </a:prstGeom>
        </p:spPr>
        <p:txBody>
          <a:bodyPr wrap="none">
            <a:spAutoFit/>
          </a:bodyPr>
          <a:lstStyle/>
          <a:p>
            <a:r>
              <a:rPr lang="en-US" sz="6000" b="1" dirty="0">
                <a:solidFill>
                  <a:srgbClr val="FF0000"/>
                </a:solidFill>
              </a:rPr>
              <a:t>?</a:t>
            </a:r>
            <a:endParaRPr lang="en-GB" sz="6000" dirty="0">
              <a:solidFill>
                <a:srgbClr val="FF0000"/>
              </a:solidFill>
            </a:endParaRPr>
          </a:p>
        </p:txBody>
      </p:sp>
    </p:spTree>
    <p:extLst>
      <p:ext uri="{BB962C8B-B14F-4D97-AF65-F5344CB8AC3E}">
        <p14:creationId xmlns:p14="http://schemas.microsoft.com/office/powerpoint/2010/main" val="219218518"/>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a:t>3 - Assessment </a:t>
            </a:r>
            <a:r>
              <a:rPr lang="en-GB" sz="4000" dirty="0" smtClean="0"/>
              <a:t>Objectives</a:t>
            </a:r>
            <a:endParaRPr lang="en-GB" sz="4000" b="1" dirty="0" smtClean="0"/>
          </a:p>
        </p:txBody>
      </p:sp>
      <p:sp>
        <p:nvSpPr>
          <p:cNvPr id="34" name="Rectangle 33"/>
          <p:cNvSpPr/>
          <p:nvPr/>
        </p:nvSpPr>
        <p:spPr>
          <a:xfrm>
            <a:off x="195885" y="1124744"/>
            <a:ext cx="8680219" cy="1569660"/>
          </a:xfrm>
          <a:prstGeom prst="rect">
            <a:avLst/>
          </a:prstGeom>
        </p:spPr>
        <p:txBody>
          <a:bodyPr wrap="square">
            <a:spAutoFit/>
          </a:bodyPr>
          <a:lstStyle/>
          <a:p>
            <a:pPr>
              <a:buClr>
                <a:srgbClr val="0070C0"/>
              </a:buClr>
            </a:pPr>
            <a:r>
              <a:rPr lang="en-US" sz="2400" b="1" dirty="0"/>
              <a:t>Relationship between assessment objectives and components</a:t>
            </a:r>
          </a:p>
          <a:p>
            <a:pPr marL="457200" indent="-457200">
              <a:buClr>
                <a:srgbClr val="0070C0"/>
              </a:buClr>
              <a:buFont typeface="Wingdings 3" panose="05040102010807070707" pitchFamily="18" charset="2"/>
              <a:buChar char=""/>
            </a:pPr>
            <a:r>
              <a:rPr lang="en-US" sz="2400" dirty="0"/>
              <a:t>The approximate weightings allocated to each of the assessment objectives are </a:t>
            </a:r>
            <a:r>
              <a:rPr lang="en-US" sz="2400" dirty="0" err="1"/>
              <a:t>summarised</a:t>
            </a:r>
            <a:r>
              <a:rPr lang="en-US" sz="2400" dirty="0"/>
              <a:t> in the </a:t>
            </a:r>
            <a:r>
              <a:rPr lang="en-US" sz="2400" dirty="0" smtClean="0"/>
              <a:t>table below</a:t>
            </a:r>
            <a:r>
              <a:rPr lang="en-US" sz="2400" dirty="0"/>
              <a:t>.</a:t>
            </a:r>
          </a:p>
        </p:txBody>
      </p:sp>
      <p:graphicFrame>
        <p:nvGraphicFramePr>
          <p:cNvPr id="2" name="Table 1"/>
          <p:cNvGraphicFramePr>
            <a:graphicFrameLocks noGrp="1"/>
          </p:cNvGraphicFramePr>
          <p:nvPr>
            <p:extLst>
              <p:ext uri="{D42A27DB-BD31-4B8C-83A1-F6EECF244321}">
                <p14:modId xmlns:p14="http://schemas.microsoft.com/office/powerpoint/2010/main" val="723950934"/>
              </p:ext>
            </p:extLst>
          </p:nvPr>
        </p:nvGraphicFramePr>
        <p:xfrm>
          <a:off x="179512" y="2884588"/>
          <a:ext cx="8640961" cy="3657600"/>
        </p:xfrm>
        <a:graphic>
          <a:graphicData uri="http://schemas.openxmlformats.org/drawingml/2006/table">
            <a:tbl>
              <a:tblPr firstRow="1" bandRow="1">
                <a:tableStyleId>{5C22544A-7EE6-4342-B048-85BDC9FD1C3A}</a:tableStyleId>
              </a:tblPr>
              <a:tblGrid>
                <a:gridCol w="3618865"/>
                <a:gridCol w="1888562"/>
                <a:gridCol w="1804156"/>
                <a:gridCol w="1329378"/>
              </a:tblGrid>
              <a:tr h="688428">
                <a:tc>
                  <a:txBody>
                    <a:bodyPr/>
                    <a:lstStyle/>
                    <a:p>
                      <a:r>
                        <a:rPr kumimoji="0" lang="en-GB" sz="2400" b="1" i="0" u="none" strike="noStrike" kern="1200" baseline="0" dirty="0" smtClean="0">
                          <a:solidFill>
                            <a:schemeClr val="lt1"/>
                          </a:solidFill>
                          <a:latin typeface="Arial" panose="020B0604020202020204" pitchFamily="34" charset="0"/>
                          <a:ea typeface="+mn-ea"/>
                          <a:cs typeface="Arial" panose="020B0604020202020204" pitchFamily="34" charset="0"/>
                        </a:rPr>
                        <a:t>Assessment objective</a:t>
                      </a:r>
                      <a:endParaRPr lang="en-GB" sz="2400" dirty="0">
                        <a:latin typeface="Arial" panose="020B0604020202020204" pitchFamily="34" charset="0"/>
                        <a:cs typeface="Arial" panose="020B0604020202020204" pitchFamily="34" charset="0"/>
                      </a:endParaRPr>
                    </a:p>
                  </a:txBody>
                  <a:tcPr/>
                </a:tc>
                <a:tc>
                  <a:txBody>
                    <a:bodyPr/>
                    <a:lstStyle/>
                    <a:p>
                      <a:pPr algn="ctr"/>
                      <a:r>
                        <a:rPr kumimoji="0" lang="en-GB" sz="24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400" b="1" i="0" u="none" strike="noStrike" kern="1200" baseline="0" dirty="0" smtClean="0">
                          <a:solidFill>
                            <a:schemeClr val="lt1"/>
                          </a:solidFill>
                          <a:latin typeface="Arial" panose="020B0604020202020204" pitchFamily="34" charset="0"/>
                          <a:ea typeface="+mn-ea"/>
                          <a:cs typeface="Arial" panose="020B0604020202020204" pitchFamily="34" charset="0"/>
                        </a:rPr>
                        <a:t>1 and 2</a:t>
                      </a:r>
                      <a:endParaRPr lang="en-GB" sz="2400" dirty="0">
                        <a:latin typeface="Arial" panose="020B0604020202020204" pitchFamily="34" charset="0"/>
                        <a:cs typeface="Arial" panose="020B0604020202020204" pitchFamily="34" charset="0"/>
                      </a:endParaRPr>
                    </a:p>
                  </a:txBody>
                  <a:tcPr/>
                </a:tc>
                <a:tc>
                  <a:txBody>
                    <a:bodyPr/>
                    <a:lstStyle/>
                    <a:p>
                      <a:pPr algn="ctr"/>
                      <a:r>
                        <a:rPr kumimoji="0" lang="en-GB" sz="24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400" b="1" i="0" u="none" strike="noStrike" kern="1200" baseline="0" dirty="0" smtClean="0">
                          <a:solidFill>
                            <a:schemeClr val="lt1"/>
                          </a:solidFill>
                          <a:latin typeface="Arial" panose="020B0604020202020204" pitchFamily="34" charset="0"/>
                          <a:ea typeface="+mn-ea"/>
                          <a:cs typeface="Arial" panose="020B0604020202020204" pitchFamily="34" charset="0"/>
                        </a:rPr>
                        <a:t>3 and 4</a:t>
                      </a:r>
                      <a:endParaRPr lang="en-GB" sz="2400" dirty="0">
                        <a:latin typeface="Arial" panose="020B0604020202020204" pitchFamily="34" charset="0"/>
                        <a:cs typeface="Arial" panose="020B0604020202020204" pitchFamily="34" charset="0"/>
                      </a:endParaRPr>
                    </a:p>
                  </a:txBody>
                  <a:tcPr/>
                </a:tc>
                <a:tc>
                  <a:txBody>
                    <a:bodyPr/>
                    <a:lstStyle/>
                    <a:p>
                      <a:pPr algn="ctr"/>
                      <a:r>
                        <a:rPr kumimoji="0" lang="en-GB" sz="24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400" b="1" i="0" u="none" strike="noStrike" kern="1200" baseline="0" dirty="0" smtClean="0">
                          <a:solidFill>
                            <a:schemeClr val="lt1"/>
                          </a:solidFill>
                          <a:latin typeface="Arial" panose="020B0604020202020204" pitchFamily="34" charset="0"/>
                          <a:ea typeface="+mn-ea"/>
                          <a:cs typeface="Arial" panose="020B0604020202020204" pitchFamily="34" charset="0"/>
                        </a:rPr>
                        <a:t>5 and 6</a:t>
                      </a:r>
                      <a:endParaRPr lang="en-GB" sz="2400" dirty="0">
                        <a:latin typeface="Arial" panose="020B0604020202020204" pitchFamily="34" charset="0"/>
                        <a:cs typeface="Arial" panose="020B0604020202020204" pitchFamily="34" charset="0"/>
                      </a:endParaRPr>
                    </a:p>
                  </a:txBody>
                  <a:tcPr/>
                </a:tc>
              </a:tr>
              <a:tr h="747655">
                <a:tc>
                  <a:txBody>
                    <a:bodyPr/>
                    <a:lstStyle/>
                    <a:p>
                      <a:r>
                        <a:rPr kumimoji="0" lang="en-GB" sz="2400" b="1" i="0" u="none" strike="noStrike" kern="1200" baseline="0" dirty="0" smtClean="0">
                          <a:solidFill>
                            <a:schemeClr val="dk1"/>
                          </a:solidFill>
                          <a:latin typeface="Arial" panose="020B0604020202020204" pitchFamily="34" charset="0"/>
                          <a:ea typeface="+mn-ea"/>
                          <a:cs typeface="Arial" panose="020B0604020202020204" pitchFamily="34" charset="0"/>
                        </a:rPr>
                        <a:t>AO1: </a:t>
                      </a:r>
                      <a:r>
                        <a:rPr kumimoji="0" lang="en-GB" sz="2400" b="0" i="0" u="none" strike="noStrike" kern="1200" baseline="0" dirty="0" smtClean="0">
                          <a:solidFill>
                            <a:schemeClr val="dk1"/>
                          </a:solidFill>
                          <a:latin typeface="Arial" panose="020B0604020202020204" pitchFamily="34" charset="0"/>
                          <a:ea typeface="+mn-ea"/>
                          <a:cs typeface="Arial" panose="020B0604020202020204" pitchFamily="34" charset="0"/>
                        </a:rPr>
                        <a:t>Knowledge with understanding</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63%</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63%</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0%</a:t>
                      </a:r>
                      <a:endParaRPr lang="en-GB" sz="2400" dirty="0">
                        <a:latin typeface="Arial" panose="020B0604020202020204" pitchFamily="34" charset="0"/>
                        <a:cs typeface="Arial" panose="020B0604020202020204" pitchFamily="34" charset="0"/>
                      </a:endParaRPr>
                    </a:p>
                  </a:txBody>
                  <a:tcPr/>
                </a:tc>
              </a:tr>
              <a:tr h="679893">
                <a:tc>
                  <a:txBody>
                    <a:bodyPr/>
                    <a:lstStyle/>
                    <a:p>
                      <a:r>
                        <a:rPr kumimoji="0" lang="en-GB" sz="2400" b="1" i="0" u="none" strike="noStrike" kern="1200" baseline="0" dirty="0" smtClean="0">
                          <a:solidFill>
                            <a:schemeClr val="dk1"/>
                          </a:solidFill>
                          <a:latin typeface="Arial" panose="020B0604020202020204" pitchFamily="34" charset="0"/>
                          <a:ea typeface="+mn-ea"/>
                          <a:cs typeface="Arial" panose="020B0604020202020204" pitchFamily="34" charset="0"/>
                        </a:rPr>
                        <a:t>AO2: </a:t>
                      </a:r>
                      <a:r>
                        <a:rPr kumimoji="0" lang="en-GB" sz="2400" b="0" i="0" u="none" strike="noStrike" kern="1200" baseline="0" dirty="0" smtClean="0">
                          <a:solidFill>
                            <a:schemeClr val="dk1"/>
                          </a:solidFill>
                          <a:latin typeface="Arial" panose="020B0604020202020204" pitchFamily="34" charset="0"/>
                          <a:ea typeface="+mn-ea"/>
                          <a:cs typeface="Arial" panose="020B0604020202020204" pitchFamily="34" charset="0"/>
                        </a:rPr>
                        <a:t>Handling information and problem solving</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37%</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37%</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0%</a:t>
                      </a:r>
                      <a:endParaRPr lang="en-GB" sz="2400" dirty="0">
                        <a:latin typeface="Arial" panose="020B0604020202020204" pitchFamily="34" charset="0"/>
                        <a:cs typeface="Arial" panose="020B0604020202020204" pitchFamily="34" charset="0"/>
                      </a:endParaRPr>
                    </a:p>
                  </a:txBody>
                  <a:tcPr/>
                </a:tc>
              </a:tr>
              <a:tr h="747655">
                <a:tc>
                  <a:txBody>
                    <a:bodyPr/>
                    <a:lstStyle/>
                    <a:p>
                      <a:r>
                        <a:rPr kumimoji="0" lang="en-GB" sz="2400" b="1" i="0" u="none" strike="noStrike" kern="1200" baseline="0" dirty="0" smtClean="0">
                          <a:solidFill>
                            <a:schemeClr val="dk1"/>
                          </a:solidFill>
                          <a:latin typeface="Arial" panose="020B0604020202020204" pitchFamily="34" charset="0"/>
                          <a:ea typeface="+mn-ea"/>
                          <a:cs typeface="Arial" panose="020B0604020202020204" pitchFamily="34" charset="0"/>
                        </a:rPr>
                        <a:t>AO3: </a:t>
                      </a:r>
                      <a:r>
                        <a:rPr kumimoji="0" lang="en-GB" sz="2400" b="0" i="0" u="none" strike="noStrike" kern="1200" baseline="0" dirty="0" smtClean="0">
                          <a:solidFill>
                            <a:schemeClr val="dk1"/>
                          </a:solidFill>
                          <a:latin typeface="Arial" panose="020B0604020202020204" pitchFamily="34" charset="0"/>
                          <a:ea typeface="+mn-ea"/>
                          <a:cs typeface="Arial" panose="020B0604020202020204" pitchFamily="34" charset="0"/>
                        </a:rPr>
                        <a:t>Experimental skills and investigations</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0%</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0%</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100%</a:t>
                      </a:r>
                      <a:endParaRPr lang="en-GB" sz="24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1750265810"/>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a:t>19 </a:t>
            </a:r>
            <a:r>
              <a:rPr lang="en-US" sz="3600" dirty="0" smtClean="0"/>
              <a:t>- Organisms </a:t>
            </a:r>
            <a:r>
              <a:rPr lang="en-US" sz="3600" dirty="0"/>
              <a:t>and their </a:t>
            </a:r>
            <a:r>
              <a:rPr lang="en-US" sz="3600" dirty="0" smtClean="0"/>
              <a:t>Environment</a:t>
            </a:r>
            <a:endParaRPr lang="en-US" sz="3600" dirty="0"/>
          </a:p>
        </p:txBody>
      </p:sp>
      <p:sp>
        <p:nvSpPr>
          <p:cNvPr id="34" name="Rectangle 33"/>
          <p:cNvSpPr/>
          <p:nvPr/>
        </p:nvSpPr>
        <p:spPr>
          <a:xfrm>
            <a:off x="179512" y="1124744"/>
            <a:ext cx="8640961" cy="5586145"/>
          </a:xfrm>
          <a:prstGeom prst="rect">
            <a:avLst/>
          </a:prstGeom>
        </p:spPr>
        <p:txBody>
          <a:bodyPr wrap="square">
            <a:spAutoFit/>
          </a:bodyPr>
          <a:lstStyle/>
          <a:p>
            <a:pPr>
              <a:buClr>
                <a:srgbClr val="0070C0"/>
              </a:buClr>
              <a:buSzPct val="80000"/>
            </a:pPr>
            <a:r>
              <a:rPr lang="en-US" sz="1700" b="1" dirty="0" smtClean="0"/>
              <a:t>20.1 - Energy </a:t>
            </a:r>
            <a:r>
              <a:rPr lang="en-US" sz="1700" b="1" dirty="0"/>
              <a:t>flow</a:t>
            </a:r>
            <a:endParaRPr lang="en-US" sz="1700" b="1" dirty="0" smtClean="0"/>
          </a:p>
          <a:p>
            <a:pPr>
              <a:buClr>
                <a:srgbClr val="0070C0"/>
              </a:buClr>
              <a:buSzPct val="80000"/>
            </a:pPr>
            <a:r>
              <a:rPr lang="en-US" sz="1700" b="1" dirty="0" smtClean="0"/>
              <a:t>Core</a:t>
            </a:r>
          </a:p>
          <a:p>
            <a:pPr marL="355600" indent="-355600">
              <a:buClr>
                <a:srgbClr val="0070C0"/>
              </a:buClr>
              <a:buSzPct val="80000"/>
              <a:buFont typeface="Wingdings 3" panose="05040102010807070707" pitchFamily="18" charset="2"/>
              <a:buChar char=""/>
            </a:pPr>
            <a:r>
              <a:rPr lang="en-US" sz="1700" dirty="0" smtClean="0"/>
              <a:t>State </a:t>
            </a:r>
            <a:r>
              <a:rPr lang="en-US" sz="1700" dirty="0"/>
              <a:t>that the Sun is the principal source </a:t>
            </a:r>
            <a:r>
              <a:rPr lang="en-US" sz="1700" dirty="0" smtClean="0"/>
              <a:t>of energy </a:t>
            </a:r>
            <a:r>
              <a:rPr lang="en-US" sz="1700" dirty="0"/>
              <a:t>input to biological systems</a:t>
            </a:r>
          </a:p>
          <a:p>
            <a:pPr>
              <a:buClr>
                <a:srgbClr val="0070C0"/>
              </a:buClr>
              <a:buSzPct val="80000"/>
            </a:pPr>
            <a:r>
              <a:rPr lang="en-US" sz="1700" b="1" dirty="0" smtClean="0"/>
              <a:t>Supplement</a:t>
            </a:r>
            <a:endParaRPr lang="en-US" sz="1700" dirty="0"/>
          </a:p>
          <a:p>
            <a:pPr marL="355600" indent="-355600">
              <a:buClr>
                <a:srgbClr val="0070C0"/>
              </a:buClr>
              <a:buSzPct val="80000"/>
              <a:buFont typeface="Wingdings 3" panose="05040102010807070707" pitchFamily="18" charset="2"/>
              <a:buChar char=""/>
            </a:pPr>
            <a:r>
              <a:rPr lang="en-US" sz="1700" dirty="0" smtClean="0"/>
              <a:t>Describe </a:t>
            </a:r>
            <a:r>
              <a:rPr lang="en-US" sz="1700" dirty="0"/>
              <a:t>the flow of energy through </a:t>
            </a:r>
            <a:r>
              <a:rPr lang="en-US" sz="1700" dirty="0" smtClean="0"/>
              <a:t>living organisms </a:t>
            </a:r>
            <a:r>
              <a:rPr lang="en-US" sz="1700" dirty="0"/>
              <a:t>including light energy from </a:t>
            </a:r>
            <a:r>
              <a:rPr lang="en-US" sz="1700" dirty="0" smtClean="0"/>
              <a:t>the sun </a:t>
            </a:r>
            <a:r>
              <a:rPr lang="en-US" sz="1700" dirty="0"/>
              <a:t>and chemical energy in organisms and </a:t>
            </a:r>
            <a:r>
              <a:rPr lang="en-US" sz="1700" dirty="0" smtClean="0"/>
              <a:t>its eventual </a:t>
            </a:r>
            <a:r>
              <a:rPr lang="en-US" sz="1700" dirty="0"/>
              <a:t>transfer to the </a:t>
            </a:r>
            <a:r>
              <a:rPr lang="en-US" sz="1700" dirty="0" smtClean="0"/>
              <a:t>environment</a:t>
            </a:r>
          </a:p>
          <a:p>
            <a:pPr>
              <a:buClr>
                <a:srgbClr val="0070C0"/>
              </a:buClr>
              <a:buSzPct val="80000"/>
            </a:pPr>
            <a:r>
              <a:rPr lang="en-US" sz="1700" b="1" dirty="0" smtClean="0"/>
              <a:t>20.2 - Food </a:t>
            </a:r>
            <a:r>
              <a:rPr lang="en-US" sz="1700" b="1" dirty="0"/>
              <a:t>chains and food webs </a:t>
            </a:r>
            <a:endParaRPr lang="en-US" sz="1700" b="1" dirty="0" smtClean="0"/>
          </a:p>
          <a:p>
            <a:pPr>
              <a:buClr>
                <a:srgbClr val="0070C0"/>
              </a:buClr>
              <a:buSzPct val="80000"/>
            </a:pPr>
            <a:r>
              <a:rPr lang="en-US" sz="1700" b="1" dirty="0" smtClean="0"/>
              <a:t>Core</a:t>
            </a:r>
            <a:endParaRPr lang="en-US" sz="1700" b="1" dirty="0"/>
          </a:p>
          <a:p>
            <a:pPr marL="355600" indent="-355600">
              <a:buClr>
                <a:srgbClr val="0070C0"/>
              </a:buClr>
              <a:buSzPct val="80000"/>
              <a:buFont typeface="Wingdings 3" panose="05040102010807070707" pitchFamily="18" charset="2"/>
              <a:buChar char=""/>
            </a:pPr>
            <a:r>
              <a:rPr lang="en-US" sz="1700" dirty="0" smtClean="0"/>
              <a:t>Define </a:t>
            </a:r>
            <a:r>
              <a:rPr lang="en-US" sz="1700" dirty="0"/>
              <a:t>a food chain as showing the </a:t>
            </a:r>
            <a:r>
              <a:rPr lang="en-US" sz="1700" dirty="0" smtClean="0"/>
              <a:t>transfer of </a:t>
            </a:r>
            <a:r>
              <a:rPr lang="en-US" sz="1700" dirty="0"/>
              <a:t>energy from one organism to the </a:t>
            </a:r>
            <a:r>
              <a:rPr lang="en-US" sz="1700" dirty="0" smtClean="0"/>
              <a:t>next, beginning </a:t>
            </a:r>
            <a:r>
              <a:rPr lang="en-US" sz="1700" dirty="0"/>
              <a:t>with a producer</a:t>
            </a:r>
          </a:p>
          <a:p>
            <a:pPr marL="355600" indent="-355600">
              <a:buClr>
                <a:srgbClr val="0070C0"/>
              </a:buClr>
              <a:buSzPct val="80000"/>
              <a:buFont typeface="Wingdings 3" panose="05040102010807070707" pitchFamily="18" charset="2"/>
              <a:buChar char=""/>
            </a:pPr>
            <a:r>
              <a:rPr lang="en-US" sz="1700" dirty="0" smtClean="0"/>
              <a:t>State </a:t>
            </a:r>
            <a:r>
              <a:rPr lang="en-US" sz="1700" dirty="0"/>
              <a:t>that energy is transferred </a:t>
            </a:r>
            <a:r>
              <a:rPr lang="en-US" sz="1700" dirty="0" smtClean="0"/>
              <a:t>between organisms </a:t>
            </a:r>
            <a:r>
              <a:rPr lang="en-US" sz="1700" dirty="0"/>
              <a:t>in a food chain by ingestion</a:t>
            </a:r>
          </a:p>
          <a:p>
            <a:pPr marL="355600" indent="-355600">
              <a:buClr>
                <a:srgbClr val="0070C0"/>
              </a:buClr>
              <a:buSzPct val="80000"/>
              <a:buFont typeface="Wingdings 3" panose="05040102010807070707" pitchFamily="18" charset="2"/>
              <a:buChar char=""/>
            </a:pPr>
            <a:r>
              <a:rPr lang="en-US" sz="1700" dirty="0" smtClean="0"/>
              <a:t>Construct </a:t>
            </a:r>
            <a:r>
              <a:rPr lang="en-US" sz="1700" dirty="0"/>
              <a:t>simple food </a:t>
            </a:r>
            <a:r>
              <a:rPr lang="en-US" sz="1700" dirty="0" smtClean="0"/>
              <a:t>chains</a:t>
            </a:r>
          </a:p>
          <a:p>
            <a:pPr>
              <a:buClr>
                <a:srgbClr val="0070C0"/>
              </a:buClr>
              <a:buSzPct val="80000"/>
            </a:pPr>
            <a:r>
              <a:rPr lang="en-US" sz="1700" b="1" dirty="0"/>
              <a:t>Supplement</a:t>
            </a:r>
          </a:p>
          <a:p>
            <a:pPr marL="355600" indent="-355600">
              <a:buClr>
                <a:srgbClr val="0070C0"/>
              </a:buClr>
              <a:buSzPct val="80000"/>
              <a:buFont typeface="Wingdings 3" panose="05040102010807070707" pitchFamily="18" charset="2"/>
              <a:buChar char=""/>
            </a:pPr>
            <a:r>
              <a:rPr lang="en-US" sz="1700" dirty="0" smtClean="0"/>
              <a:t>Describe </a:t>
            </a:r>
            <a:r>
              <a:rPr lang="en-US" sz="1700" dirty="0"/>
              <a:t>how energy is transferred </a:t>
            </a:r>
            <a:r>
              <a:rPr lang="en-US" sz="1700" dirty="0" smtClean="0"/>
              <a:t>between trophic </a:t>
            </a:r>
            <a:r>
              <a:rPr lang="en-US" sz="1700" dirty="0"/>
              <a:t>levels</a:t>
            </a:r>
          </a:p>
          <a:p>
            <a:pPr marL="355600" indent="-355600">
              <a:buClr>
                <a:srgbClr val="0070C0"/>
              </a:buClr>
              <a:buSzPct val="80000"/>
              <a:buFont typeface="Wingdings 3" panose="05040102010807070707" pitchFamily="18" charset="2"/>
              <a:buChar char=""/>
            </a:pPr>
            <a:r>
              <a:rPr lang="en-US" sz="1700" dirty="0" smtClean="0"/>
              <a:t>Define </a:t>
            </a:r>
            <a:r>
              <a:rPr lang="en-US" sz="1700" dirty="0"/>
              <a:t>trophic level as the position of </a:t>
            </a:r>
            <a:r>
              <a:rPr lang="en-US" sz="1700" dirty="0" smtClean="0"/>
              <a:t>an organism </a:t>
            </a:r>
            <a:r>
              <a:rPr lang="en-US" sz="1700" dirty="0"/>
              <a:t>in a food chain, food web, </a:t>
            </a:r>
            <a:r>
              <a:rPr lang="en-US" sz="1700" dirty="0" smtClean="0"/>
              <a:t>pyramid of </a:t>
            </a:r>
            <a:r>
              <a:rPr lang="en-US" sz="1700" dirty="0"/>
              <a:t>numbers or pyramid of biomass</a:t>
            </a:r>
          </a:p>
          <a:p>
            <a:pPr marL="355600" indent="-355600">
              <a:buClr>
                <a:srgbClr val="0070C0"/>
              </a:buClr>
              <a:buSzPct val="80000"/>
              <a:buFont typeface="Wingdings 3" panose="05040102010807070707" pitchFamily="18" charset="2"/>
              <a:buChar char=""/>
            </a:pPr>
            <a:r>
              <a:rPr lang="en-US" sz="1700" dirty="0" smtClean="0"/>
              <a:t>Explain </a:t>
            </a:r>
            <a:r>
              <a:rPr lang="en-US" sz="1700" dirty="0"/>
              <a:t>why the transfer of energy from </a:t>
            </a:r>
            <a:r>
              <a:rPr lang="en-US" sz="1700" dirty="0" smtClean="0"/>
              <a:t>one trophic </a:t>
            </a:r>
            <a:r>
              <a:rPr lang="en-US" sz="1700" dirty="0"/>
              <a:t>level to another is inefficient</a:t>
            </a:r>
          </a:p>
          <a:p>
            <a:pPr marL="355600" indent="-355600">
              <a:buClr>
                <a:srgbClr val="0070C0"/>
              </a:buClr>
              <a:buSzPct val="80000"/>
              <a:buFont typeface="Wingdings 3" panose="05040102010807070707" pitchFamily="18" charset="2"/>
              <a:buChar char=""/>
            </a:pPr>
            <a:r>
              <a:rPr lang="en-US" sz="1700" dirty="0" smtClean="0"/>
              <a:t>Explain </a:t>
            </a:r>
            <a:r>
              <a:rPr lang="en-US" sz="1700" dirty="0"/>
              <a:t>why food chains usually have </a:t>
            </a:r>
            <a:r>
              <a:rPr lang="en-US" sz="1700" dirty="0" smtClean="0"/>
              <a:t>fewer than </a:t>
            </a:r>
            <a:r>
              <a:rPr lang="en-US" sz="1700" dirty="0"/>
              <a:t>five trophic </a:t>
            </a:r>
            <a:r>
              <a:rPr lang="en-US" sz="1700" dirty="0" smtClean="0"/>
              <a:t>levels</a:t>
            </a:r>
          </a:p>
          <a:p>
            <a:pPr marL="355600" indent="-355600">
              <a:buClr>
                <a:srgbClr val="0070C0"/>
              </a:buClr>
              <a:buSzPct val="80000"/>
              <a:buFont typeface="Wingdings 3" panose="05040102010807070707" pitchFamily="18" charset="2"/>
              <a:buChar char=""/>
            </a:pPr>
            <a:r>
              <a:rPr lang="en-US" sz="1700" dirty="0" smtClean="0"/>
              <a:t>Explain </a:t>
            </a:r>
            <a:r>
              <a:rPr lang="en-US" sz="1700" dirty="0"/>
              <a:t>why there is a greater efficiency </a:t>
            </a:r>
            <a:r>
              <a:rPr lang="en-US" sz="1700" dirty="0" smtClean="0"/>
              <a:t>in supplying </a:t>
            </a:r>
            <a:r>
              <a:rPr lang="en-US" sz="1700" dirty="0"/>
              <a:t>plants as human food, and </a:t>
            </a:r>
            <a:r>
              <a:rPr lang="en-US" sz="1700" dirty="0" smtClean="0"/>
              <a:t>that there </a:t>
            </a:r>
            <a:r>
              <a:rPr lang="en-US" sz="1700" dirty="0"/>
              <a:t>is a relative inefficiency in feeding </a:t>
            </a:r>
            <a:r>
              <a:rPr lang="en-US" sz="1700" dirty="0" smtClean="0"/>
              <a:t>crop plants </a:t>
            </a:r>
            <a:r>
              <a:rPr lang="en-US" sz="1700" dirty="0"/>
              <a:t>to livestock that will be used as food</a:t>
            </a:r>
          </a:p>
        </p:txBody>
      </p:sp>
    </p:spTree>
    <p:extLst>
      <p:ext uri="{BB962C8B-B14F-4D97-AF65-F5344CB8AC3E}">
        <p14:creationId xmlns:p14="http://schemas.microsoft.com/office/powerpoint/2010/main" val="2839834653"/>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a:t>19 </a:t>
            </a:r>
            <a:r>
              <a:rPr lang="en-US" sz="3600" dirty="0" smtClean="0"/>
              <a:t>- Organisms </a:t>
            </a:r>
            <a:r>
              <a:rPr lang="en-US" sz="3600" dirty="0"/>
              <a:t>and their </a:t>
            </a:r>
            <a:r>
              <a:rPr lang="en-US" sz="3600" dirty="0" smtClean="0"/>
              <a:t>Environment</a:t>
            </a:r>
            <a:endParaRPr lang="en-US" sz="3600" dirty="0"/>
          </a:p>
        </p:txBody>
      </p:sp>
      <p:sp>
        <p:nvSpPr>
          <p:cNvPr id="34" name="Rectangle 33"/>
          <p:cNvSpPr/>
          <p:nvPr/>
        </p:nvSpPr>
        <p:spPr>
          <a:xfrm>
            <a:off x="179512" y="1124744"/>
            <a:ext cx="8640961" cy="5509200"/>
          </a:xfrm>
          <a:prstGeom prst="rect">
            <a:avLst/>
          </a:prstGeom>
        </p:spPr>
        <p:txBody>
          <a:bodyPr wrap="square">
            <a:spAutoFit/>
          </a:bodyPr>
          <a:lstStyle/>
          <a:p>
            <a:pPr>
              <a:buClr>
                <a:srgbClr val="0070C0"/>
              </a:buClr>
              <a:buSzPct val="80000"/>
            </a:pPr>
            <a:r>
              <a:rPr lang="en-US" sz="1600" b="1" dirty="0" smtClean="0"/>
              <a:t>20.2 - Food </a:t>
            </a:r>
            <a:r>
              <a:rPr lang="en-US" sz="1600" b="1" dirty="0"/>
              <a:t>chains and food </a:t>
            </a:r>
            <a:r>
              <a:rPr lang="en-US" sz="1600" b="1" dirty="0" smtClean="0"/>
              <a:t>webs - Core</a:t>
            </a:r>
          </a:p>
          <a:p>
            <a:pPr marL="355600" indent="-355600">
              <a:buClr>
                <a:srgbClr val="0070C0"/>
              </a:buClr>
              <a:buSzPct val="80000"/>
              <a:buFont typeface="Wingdings 3" panose="05040102010807070707" pitchFamily="18" charset="2"/>
              <a:buChar char=""/>
            </a:pPr>
            <a:r>
              <a:rPr lang="en-US" sz="1600" dirty="0"/>
              <a:t>Define a food web as a network </a:t>
            </a:r>
            <a:r>
              <a:rPr lang="en-US" sz="1600" dirty="0" smtClean="0"/>
              <a:t>of interconnected </a:t>
            </a:r>
            <a:r>
              <a:rPr lang="en-US" sz="1600" dirty="0"/>
              <a:t>food chains</a:t>
            </a:r>
          </a:p>
          <a:p>
            <a:pPr marL="355600" indent="-355600">
              <a:buClr>
                <a:srgbClr val="0070C0"/>
              </a:buClr>
              <a:buSzPct val="80000"/>
              <a:buFont typeface="Wingdings 3" panose="05040102010807070707" pitchFamily="18" charset="2"/>
              <a:buChar char=""/>
            </a:pPr>
            <a:r>
              <a:rPr lang="en-US" sz="1600" dirty="0" smtClean="0"/>
              <a:t>Define </a:t>
            </a:r>
            <a:r>
              <a:rPr lang="en-US" sz="1600" dirty="0"/>
              <a:t>producer as an organism that </a:t>
            </a:r>
            <a:r>
              <a:rPr lang="en-US" sz="1600" dirty="0" smtClean="0"/>
              <a:t>makes its </a:t>
            </a:r>
            <a:r>
              <a:rPr lang="en-US" sz="1600" dirty="0"/>
              <a:t>own organic nutrients, usually </a:t>
            </a:r>
            <a:r>
              <a:rPr lang="en-US" sz="1600" dirty="0" smtClean="0"/>
              <a:t>using energy </a:t>
            </a:r>
            <a:r>
              <a:rPr lang="en-US" sz="1600" dirty="0"/>
              <a:t>from sunlight, through photosynthesis</a:t>
            </a:r>
          </a:p>
          <a:p>
            <a:pPr marL="355600" indent="-355600">
              <a:buClr>
                <a:srgbClr val="0070C0"/>
              </a:buClr>
              <a:buSzPct val="80000"/>
              <a:buFont typeface="Wingdings 3" panose="05040102010807070707" pitchFamily="18" charset="2"/>
              <a:buChar char=""/>
            </a:pPr>
            <a:r>
              <a:rPr lang="en-US" sz="1600" dirty="0" smtClean="0"/>
              <a:t>Define </a:t>
            </a:r>
            <a:r>
              <a:rPr lang="en-US" sz="1600" dirty="0"/>
              <a:t>consumer as an organism that gets </a:t>
            </a:r>
            <a:r>
              <a:rPr lang="en-US" sz="1600" dirty="0" smtClean="0"/>
              <a:t>its energy </a:t>
            </a:r>
            <a:r>
              <a:rPr lang="en-US" sz="1600" dirty="0"/>
              <a:t>by feeding on other organisms</a:t>
            </a:r>
          </a:p>
          <a:p>
            <a:pPr marL="355600" indent="-355600">
              <a:buClr>
                <a:srgbClr val="0070C0"/>
              </a:buClr>
              <a:buSzPct val="80000"/>
              <a:buFont typeface="Wingdings 3" panose="05040102010807070707" pitchFamily="18" charset="2"/>
              <a:buChar char=""/>
            </a:pPr>
            <a:r>
              <a:rPr lang="en-US" sz="1600" dirty="0" smtClean="0"/>
              <a:t>State </a:t>
            </a:r>
            <a:r>
              <a:rPr lang="en-US" sz="1600" dirty="0"/>
              <a:t>that consumers may be classed </a:t>
            </a:r>
            <a:r>
              <a:rPr lang="en-US" sz="1600" dirty="0" smtClean="0"/>
              <a:t>as primary</a:t>
            </a:r>
            <a:r>
              <a:rPr lang="en-US" sz="1600" dirty="0"/>
              <a:t>, secondary and tertiary according </a:t>
            </a:r>
            <a:r>
              <a:rPr lang="en-US" sz="1600" dirty="0" smtClean="0"/>
              <a:t>to their </a:t>
            </a:r>
            <a:r>
              <a:rPr lang="en-US" sz="1600" dirty="0"/>
              <a:t>position in a food chain</a:t>
            </a:r>
          </a:p>
          <a:p>
            <a:pPr marL="355600" indent="-355600">
              <a:buClr>
                <a:srgbClr val="0070C0"/>
              </a:buClr>
              <a:buSzPct val="80000"/>
              <a:buFont typeface="Wingdings 3" panose="05040102010807070707" pitchFamily="18" charset="2"/>
              <a:buChar char=""/>
            </a:pPr>
            <a:r>
              <a:rPr lang="en-US" sz="1600" dirty="0" smtClean="0"/>
              <a:t>Define </a:t>
            </a:r>
            <a:r>
              <a:rPr lang="en-US" sz="1600" dirty="0"/>
              <a:t>herbivore as an animal that gets </a:t>
            </a:r>
            <a:r>
              <a:rPr lang="en-US" sz="1600" dirty="0" smtClean="0"/>
              <a:t>its energy </a:t>
            </a:r>
            <a:r>
              <a:rPr lang="en-US" sz="1600" dirty="0"/>
              <a:t>by eating plants</a:t>
            </a:r>
          </a:p>
          <a:p>
            <a:pPr marL="355600" indent="-355600">
              <a:buClr>
                <a:srgbClr val="0070C0"/>
              </a:buClr>
              <a:buSzPct val="80000"/>
              <a:buFont typeface="Wingdings 3" panose="05040102010807070707" pitchFamily="18" charset="2"/>
              <a:buChar char=""/>
            </a:pPr>
            <a:r>
              <a:rPr lang="en-US" sz="1600" dirty="0" smtClean="0"/>
              <a:t>Define </a:t>
            </a:r>
            <a:r>
              <a:rPr lang="en-US" sz="1600" dirty="0"/>
              <a:t>carnivore as an animal that gets </a:t>
            </a:r>
            <a:r>
              <a:rPr lang="en-US" sz="1600" dirty="0" smtClean="0"/>
              <a:t>its energy </a:t>
            </a:r>
            <a:r>
              <a:rPr lang="en-US" sz="1600" dirty="0"/>
              <a:t>by eating other animals</a:t>
            </a:r>
          </a:p>
          <a:p>
            <a:pPr marL="355600" indent="-355600">
              <a:buClr>
                <a:srgbClr val="0070C0"/>
              </a:buClr>
              <a:buSzPct val="80000"/>
              <a:buFont typeface="Wingdings 3" panose="05040102010807070707" pitchFamily="18" charset="2"/>
              <a:buChar char=""/>
            </a:pPr>
            <a:r>
              <a:rPr lang="en-US" sz="1600" dirty="0" smtClean="0"/>
              <a:t>Define </a:t>
            </a:r>
            <a:r>
              <a:rPr lang="en-US" sz="1600" dirty="0"/>
              <a:t>decomposer as an organism </a:t>
            </a:r>
            <a:r>
              <a:rPr lang="en-US" sz="1600" dirty="0" smtClean="0"/>
              <a:t>that gets </a:t>
            </a:r>
            <a:r>
              <a:rPr lang="en-US" sz="1600" dirty="0"/>
              <a:t>its energy from dead or waste </a:t>
            </a:r>
            <a:r>
              <a:rPr lang="en-US" sz="1600" dirty="0" smtClean="0"/>
              <a:t>organic material</a:t>
            </a:r>
            <a:endParaRPr lang="en-US" sz="1600" dirty="0"/>
          </a:p>
          <a:p>
            <a:pPr marL="355600" indent="-355600">
              <a:buClr>
                <a:srgbClr val="0070C0"/>
              </a:buClr>
              <a:buSzPct val="80000"/>
              <a:buFont typeface="Wingdings 3" panose="05040102010807070707" pitchFamily="18" charset="2"/>
              <a:buChar char=""/>
            </a:pPr>
            <a:r>
              <a:rPr lang="en-US" sz="1600" dirty="0" smtClean="0"/>
              <a:t>Interpret </a:t>
            </a:r>
            <a:r>
              <a:rPr lang="en-US" sz="1600" dirty="0"/>
              <a:t>food chains and food webs in </a:t>
            </a:r>
            <a:r>
              <a:rPr lang="en-US" sz="1600" dirty="0" smtClean="0"/>
              <a:t>terms of </a:t>
            </a:r>
            <a:r>
              <a:rPr lang="en-US" sz="1600" dirty="0"/>
              <a:t>identifying producers and consumers</a:t>
            </a:r>
          </a:p>
          <a:p>
            <a:pPr marL="355600" indent="-355600">
              <a:buClr>
                <a:srgbClr val="0070C0"/>
              </a:buClr>
              <a:buSzPct val="80000"/>
              <a:buFont typeface="Wingdings 3" panose="05040102010807070707" pitchFamily="18" charset="2"/>
              <a:buChar char=""/>
            </a:pPr>
            <a:r>
              <a:rPr lang="en-US" sz="1600" dirty="0" smtClean="0"/>
              <a:t>Use </a:t>
            </a:r>
            <a:r>
              <a:rPr lang="en-US" sz="1600" dirty="0"/>
              <a:t>food chains and food webs to </a:t>
            </a:r>
            <a:r>
              <a:rPr lang="en-US" sz="1600" dirty="0" smtClean="0"/>
              <a:t>describe the </a:t>
            </a:r>
            <a:r>
              <a:rPr lang="en-US" sz="1600" dirty="0"/>
              <a:t>impacts humans have through </a:t>
            </a:r>
            <a:r>
              <a:rPr lang="en-US" sz="1600" dirty="0" smtClean="0"/>
              <a:t>overharvesting of </a:t>
            </a:r>
            <a:r>
              <a:rPr lang="en-US" sz="1600" dirty="0"/>
              <a:t>food species and </a:t>
            </a:r>
            <a:r>
              <a:rPr lang="en-US" sz="1600" dirty="0" smtClean="0"/>
              <a:t>through introducing </a:t>
            </a:r>
            <a:r>
              <a:rPr lang="en-US" sz="1600" dirty="0"/>
              <a:t>foreign species to a habitat</a:t>
            </a:r>
          </a:p>
          <a:p>
            <a:pPr marL="355600" indent="-355600">
              <a:buClr>
                <a:srgbClr val="0070C0"/>
              </a:buClr>
              <a:buSzPct val="80000"/>
              <a:buFont typeface="Wingdings 3" panose="05040102010807070707" pitchFamily="18" charset="2"/>
              <a:buChar char=""/>
            </a:pPr>
            <a:r>
              <a:rPr lang="en-US" sz="1600" dirty="0" smtClean="0"/>
              <a:t>Draw</a:t>
            </a:r>
            <a:r>
              <a:rPr lang="en-US" sz="1600" dirty="0"/>
              <a:t>, describe and interpret pyramids </a:t>
            </a:r>
            <a:r>
              <a:rPr lang="en-US" sz="1600" dirty="0" smtClean="0"/>
              <a:t>of numbers</a:t>
            </a:r>
            <a:endParaRPr lang="en-US" sz="1600" dirty="0"/>
          </a:p>
          <a:p>
            <a:pPr>
              <a:buClr>
                <a:srgbClr val="0070C0"/>
              </a:buClr>
              <a:buSzPct val="80000"/>
            </a:pPr>
            <a:r>
              <a:rPr lang="en-US" sz="1600" b="1" dirty="0" smtClean="0"/>
              <a:t>Supplement</a:t>
            </a:r>
            <a:endParaRPr lang="en-US" sz="1600" dirty="0"/>
          </a:p>
          <a:p>
            <a:pPr marL="355600" indent="-355600">
              <a:buClr>
                <a:srgbClr val="0070C0"/>
              </a:buClr>
              <a:buSzPct val="80000"/>
              <a:buFont typeface="Wingdings 3" panose="05040102010807070707" pitchFamily="18" charset="2"/>
              <a:buChar char=""/>
            </a:pPr>
            <a:r>
              <a:rPr lang="en-US" sz="1600" dirty="0"/>
              <a:t>Identify producers, primary </a:t>
            </a:r>
            <a:r>
              <a:rPr lang="en-US" sz="1600" dirty="0" smtClean="0"/>
              <a:t>consumers, secondary </a:t>
            </a:r>
            <a:r>
              <a:rPr lang="en-US" sz="1600" dirty="0"/>
              <a:t>consumers, tertiary </a:t>
            </a:r>
            <a:r>
              <a:rPr lang="en-US" sz="1600" dirty="0" smtClean="0"/>
              <a:t>consumers and </a:t>
            </a:r>
            <a:r>
              <a:rPr lang="en-US" sz="1600" dirty="0"/>
              <a:t>quaternary consumers as the </a:t>
            </a:r>
            <a:r>
              <a:rPr lang="en-US" sz="1600" dirty="0" smtClean="0"/>
              <a:t>trophic levels </a:t>
            </a:r>
            <a:r>
              <a:rPr lang="en-US" sz="1600" dirty="0"/>
              <a:t>in food webs, food chains, pyramids </a:t>
            </a:r>
            <a:r>
              <a:rPr lang="en-US" sz="1600" dirty="0" smtClean="0"/>
              <a:t>of numbers </a:t>
            </a:r>
            <a:r>
              <a:rPr lang="en-US" sz="1600" dirty="0"/>
              <a:t>and pyramids of biomass</a:t>
            </a:r>
          </a:p>
          <a:p>
            <a:pPr marL="355600" indent="-355600">
              <a:buClr>
                <a:srgbClr val="0070C0"/>
              </a:buClr>
              <a:buSzPct val="80000"/>
              <a:buFont typeface="Wingdings 3" panose="05040102010807070707" pitchFamily="18" charset="2"/>
              <a:buChar char=""/>
            </a:pPr>
            <a:r>
              <a:rPr lang="en-US" sz="1600" dirty="0" smtClean="0"/>
              <a:t>Draw</a:t>
            </a:r>
            <a:r>
              <a:rPr lang="en-US" sz="1600" dirty="0"/>
              <a:t>, describe and interpret pyramids </a:t>
            </a:r>
            <a:r>
              <a:rPr lang="en-US" sz="1600" dirty="0" smtClean="0"/>
              <a:t>of biomass</a:t>
            </a:r>
            <a:endParaRPr lang="en-US" sz="1600" dirty="0"/>
          </a:p>
          <a:p>
            <a:pPr marL="355600" indent="-355600">
              <a:buClr>
                <a:srgbClr val="0070C0"/>
              </a:buClr>
              <a:buSzPct val="80000"/>
              <a:buFont typeface="Wingdings 3" panose="05040102010807070707" pitchFamily="18" charset="2"/>
              <a:buChar char=""/>
            </a:pPr>
            <a:r>
              <a:rPr lang="en-US" sz="1600" dirty="0" smtClean="0"/>
              <a:t>Discuss </a:t>
            </a:r>
            <a:r>
              <a:rPr lang="en-US" sz="1600" dirty="0"/>
              <a:t>the advantages of using a pyramid </a:t>
            </a:r>
            <a:r>
              <a:rPr lang="en-US" sz="1600" dirty="0" smtClean="0"/>
              <a:t>of biomass </a:t>
            </a:r>
            <a:r>
              <a:rPr lang="en-US" sz="1600" dirty="0"/>
              <a:t>rather than a pyramid of numbers </a:t>
            </a:r>
            <a:r>
              <a:rPr lang="en-US" sz="1600" dirty="0" smtClean="0"/>
              <a:t>to represent </a:t>
            </a:r>
            <a:r>
              <a:rPr lang="en-US" sz="1600" dirty="0"/>
              <a:t>a food chain</a:t>
            </a:r>
          </a:p>
        </p:txBody>
      </p:sp>
    </p:spTree>
    <p:extLst>
      <p:ext uri="{BB962C8B-B14F-4D97-AF65-F5344CB8AC3E}">
        <p14:creationId xmlns:p14="http://schemas.microsoft.com/office/powerpoint/2010/main" val="346299363"/>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 name="ISPRING_PRESENTATION_TITLE" val="Unit 20"/>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hemistry">
      <a:dk1>
        <a:sysClr val="windowText" lastClr="000000"/>
      </a:dk1>
      <a:lt1>
        <a:sysClr val="window" lastClr="FFFFFF"/>
      </a:lt1>
      <a:dk2>
        <a:srgbClr val="00B050"/>
      </a:dk2>
      <a:lt2>
        <a:srgbClr val="EEECE1"/>
      </a:lt2>
      <a:accent1>
        <a:srgbClr val="92D050"/>
      </a:accent1>
      <a:accent2>
        <a:srgbClr val="C0504D"/>
      </a:accent2>
      <a:accent3>
        <a:srgbClr val="9BBB59"/>
      </a:accent3>
      <a:accent4>
        <a:srgbClr val="8064A2"/>
      </a:accent4>
      <a:accent5>
        <a:srgbClr val="92D050"/>
      </a:accent5>
      <a:accent6>
        <a:srgbClr val="F79646"/>
      </a:accent6>
      <a:hlink>
        <a:srgbClr val="0D0476"/>
      </a:hlink>
      <a:folHlink>
        <a:srgbClr val="FF000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2.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76DD945F-B7B0-4691-A0D0-E2EAD6DA23B3}">
  <ds:schemaRefs>
    <ds:schemaRef ds:uri="http://schemas.microsoft.com/office/2006/metadata/properties"/>
    <ds:schemaRef ds:uri="http://schemas.microsoft.com/office/2006/documentManagement/types"/>
    <ds:schemaRef ds:uri="http://www.w3.org/XML/1998/namespace"/>
    <ds:schemaRef ds:uri="http://purl.org/dc/dcmitype/"/>
    <ds:schemaRef ds:uri="http://purl.org/dc/elements/1.1/"/>
    <ds:schemaRef ds:uri="http://schemas.openxmlformats.org/package/2006/metadata/core-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49458</TotalTime>
  <Words>7246</Words>
  <Application>Microsoft Office PowerPoint</Application>
  <PresentationFormat>On-screen Show (4:3)</PresentationFormat>
  <Paragraphs>681</Paragraphs>
  <Slides>61</Slides>
  <Notes>61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61</vt:i4>
      </vt:variant>
    </vt:vector>
  </HeadingPairs>
  <TitlesOfParts>
    <vt:vector size="69" baseType="lpstr">
      <vt:lpstr>Arial</vt:lpstr>
      <vt:lpstr>Calibri</vt:lpstr>
      <vt:lpstr>Lucida Sans Unicode</vt:lpstr>
      <vt:lpstr>Verdana</vt:lpstr>
      <vt:lpstr>Wingdings</vt:lpstr>
      <vt:lpstr>Wingdings 2</vt:lpstr>
      <vt:lpstr>Wingdings 3</vt:lpstr>
      <vt:lpstr>Enderoth</vt:lpstr>
      <vt:lpstr>PowerPoint Presentation</vt:lpstr>
      <vt:lpstr>1 – Assessment Structure</vt:lpstr>
      <vt:lpstr>1 – Assessment Structure</vt:lpstr>
      <vt:lpstr>3 – Assessment Objectives</vt:lpstr>
      <vt:lpstr>3 – Assessment Objectives</vt:lpstr>
      <vt:lpstr>3 – Assessment Objectives</vt:lpstr>
      <vt:lpstr>3 - Assessment Objectives</vt:lpstr>
      <vt:lpstr>19 - Organisms and their Environment</vt:lpstr>
      <vt:lpstr>19 - Organisms and their Environment</vt:lpstr>
      <vt:lpstr>19 - Organisms and their Environment</vt:lpstr>
      <vt:lpstr>19 - Organisms and their Environment</vt:lpstr>
      <vt:lpstr>20 - Organisms and their Environment</vt:lpstr>
      <vt:lpstr>20.1 - Ecology</vt:lpstr>
      <vt:lpstr>20.1 - Ecology</vt:lpstr>
      <vt:lpstr>20.1 - Ecology</vt:lpstr>
      <vt:lpstr>20.2 – Energy Flow</vt:lpstr>
      <vt:lpstr>20.2 – Energy Flow</vt:lpstr>
      <vt:lpstr>20.2 – Energy Flow</vt:lpstr>
      <vt:lpstr>20.2 – Energy Flow – Producers and Consumers</vt:lpstr>
      <vt:lpstr>20.2 – Energy Flow – Energy Losses</vt:lpstr>
      <vt:lpstr>20.2 – Energy Flow – Energy Losses</vt:lpstr>
      <vt:lpstr>20.2 – Energy Flow – Energy Losses</vt:lpstr>
      <vt:lpstr>20.2 – Energy Flow – Energy Losses</vt:lpstr>
      <vt:lpstr>20.2 – Energy Flow – Energy Losses</vt:lpstr>
      <vt:lpstr>20.2 – Energy Flow – Energy Losses</vt:lpstr>
      <vt:lpstr>20.2 – Energy Flow – Energy Losses</vt:lpstr>
      <vt:lpstr>20.2 – Energy Flow – Energy Losses</vt:lpstr>
      <vt:lpstr>20.2 – Energy Flow - Questions</vt:lpstr>
      <vt:lpstr>20.2 – Energy Flow – Energy Losses</vt:lpstr>
      <vt:lpstr>20.3 – Nutrient Cycles - Decomposers</vt:lpstr>
      <vt:lpstr>20.3 – Nutrient Cycles - Decomposers</vt:lpstr>
      <vt:lpstr>20.3 – Nutrient Cycles - Decomposers</vt:lpstr>
      <vt:lpstr>20.3 – Nutrient Cycles - Decomposers</vt:lpstr>
      <vt:lpstr>20.3 – Nutrient Cycles - Decomposers</vt:lpstr>
      <vt:lpstr>20.3 – Nutrient Cycles - Decomposers</vt:lpstr>
      <vt:lpstr>20.3 – Nutrient Cycles - Decomposers</vt:lpstr>
      <vt:lpstr>20.3 – Nutrient Cycles - Decomposers</vt:lpstr>
      <vt:lpstr>20.4 – Population Size</vt:lpstr>
      <vt:lpstr>20.4 – Population Size</vt:lpstr>
      <vt:lpstr>20.4 – Population Size - Factors</vt:lpstr>
      <vt:lpstr>20.4 – Population Size - Factors</vt:lpstr>
      <vt:lpstr>20.4 – Population Size - Factors</vt:lpstr>
      <vt:lpstr>20.4 – Population Size - Factors</vt:lpstr>
      <vt:lpstr>20.4 – Population Size - Factors</vt:lpstr>
      <vt:lpstr>20.4 – Population Size - Factors</vt:lpstr>
      <vt:lpstr>20.4 – Population Size - Factors</vt:lpstr>
      <vt:lpstr>20.4 – Population Size - Factors</vt:lpstr>
      <vt:lpstr>20.4 – Population Size - Factors</vt:lpstr>
      <vt:lpstr>20.4 – Population Size - Factors</vt:lpstr>
      <vt:lpstr>20.4 – Population Size - Factors</vt:lpstr>
      <vt:lpstr>20.4 – Population Size - Factors</vt:lpstr>
      <vt:lpstr>20 – End of Chapter Questions</vt:lpstr>
      <vt:lpstr>20 – End of Chapter Questions</vt:lpstr>
      <vt:lpstr>20 – End of Chapter Questions</vt:lpstr>
      <vt:lpstr>20 – End of Chapter Questions</vt:lpstr>
      <vt:lpstr>20 – End of Chapter Questions</vt:lpstr>
      <vt:lpstr>20.2 – Workbook Questions - Energy transfer in a food chain</vt:lpstr>
      <vt:lpstr>20.3 – Workbook Questions – Fish Tank</vt:lpstr>
      <vt:lpstr>20.3 – Workbook Questions – Fish Tank</vt:lpstr>
      <vt:lpstr>20.4 – Workbook Questions – Goats on an Island</vt:lpstr>
      <vt:lpstr>20.4 – Workbook Questions – Goats on an Island</vt:lpstr>
    </vt:vector>
  </TitlesOfParts>
  <Manager>Enderoth</Manager>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20</dc:title>
  <dc:subject>Travel and Tourism</dc:subject>
  <dc:creator>Enderoth</dc:creator>
  <cp:keywords>Unit 20 – Biotechnology and Genetic Engineering</cp:keywords>
  <cp:lastModifiedBy>Stephen Rafferty</cp:lastModifiedBy>
  <cp:revision>1759</cp:revision>
  <cp:lastPrinted>2014-01-22T18:25:48Z</cp:lastPrinted>
  <dcterms:created xsi:type="dcterms:W3CDTF">2008-03-12T11:01:44Z</dcterms:created>
  <dcterms:modified xsi:type="dcterms:W3CDTF">2018-08-13T15:45:33Z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